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961" r:id="rId2"/>
    <p:sldId id="722" r:id="rId3"/>
    <p:sldId id="915" r:id="rId4"/>
    <p:sldId id="918" r:id="rId5"/>
    <p:sldId id="920" r:id="rId6"/>
    <p:sldId id="931" r:id="rId7"/>
    <p:sldId id="917" r:id="rId8"/>
    <p:sldId id="786" r:id="rId9"/>
    <p:sldId id="919" r:id="rId10"/>
    <p:sldId id="921" r:id="rId11"/>
    <p:sldId id="922" r:id="rId12"/>
    <p:sldId id="923" r:id="rId13"/>
    <p:sldId id="924" r:id="rId14"/>
    <p:sldId id="925" r:id="rId15"/>
    <p:sldId id="926" r:id="rId16"/>
    <p:sldId id="927" r:id="rId17"/>
    <p:sldId id="933" r:id="rId18"/>
    <p:sldId id="928" r:id="rId19"/>
    <p:sldId id="962" r:id="rId20"/>
    <p:sldId id="777" r:id="rId21"/>
    <p:sldId id="935" r:id="rId22"/>
    <p:sldId id="963" r:id="rId23"/>
    <p:sldId id="966" r:id="rId24"/>
    <p:sldId id="934" r:id="rId25"/>
    <p:sldId id="936" r:id="rId26"/>
    <p:sldId id="937" r:id="rId27"/>
    <p:sldId id="939" r:id="rId28"/>
    <p:sldId id="948" r:id="rId29"/>
    <p:sldId id="940" r:id="rId30"/>
    <p:sldId id="943" r:id="rId31"/>
    <p:sldId id="942" r:id="rId32"/>
    <p:sldId id="967" r:id="rId33"/>
    <p:sldId id="965" r:id="rId34"/>
    <p:sldId id="952" r:id="rId35"/>
    <p:sldId id="951" r:id="rId36"/>
    <p:sldId id="968" r:id="rId37"/>
    <p:sldId id="969" r:id="rId38"/>
    <p:sldId id="970" r:id="rId39"/>
    <p:sldId id="971" r:id="rId40"/>
    <p:sldId id="973" r:id="rId41"/>
    <p:sldId id="974" r:id="rId42"/>
    <p:sldId id="964" r:id="rId43"/>
    <p:sldId id="95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09C"/>
    <a:srgbClr val="FFE1E1"/>
    <a:srgbClr val="FFC5C5"/>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4" autoAdjust="0"/>
    <p:restoredTop sz="96031" autoAdjust="0"/>
  </p:normalViewPr>
  <p:slideViewPr>
    <p:cSldViewPr>
      <p:cViewPr varScale="1">
        <p:scale>
          <a:sx n="88" d="100"/>
          <a:sy n="88" d="100"/>
        </p:scale>
        <p:origin x="96" y="624"/>
      </p:cViewPr>
      <p:guideLst/>
    </p:cSldViewPr>
  </p:slideViewPr>
  <p:outlineViewPr>
    <p:cViewPr>
      <p:scale>
        <a:sx n="33" d="100"/>
        <a:sy n="33" d="100"/>
      </p:scale>
      <p:origin x="0" y="0"/>
    </p:cViewPr>
    <p:sldLst>
      <p:sld r:id="rId1" collapse="1"/>
      <p:sld r:id="rId2" collapse="1"/>
      <p:sld r:id="rId3" collapse="1"/>
    </p:sldLst>
  </p:outlineViewPr>
  <p:notesTextViewPr>
    <p:cViewPr>
      <p:scale>
        <a:sx n="1" d="1"/>
        <a:sy n="1" d="1"/>
      </p:scale>
      <p:origin x="0" y="0"/>
    </p:cViewPr>
  </p:notesTextViewPr>
  <p:sorterViewPr>
    <p:cViewPr>
      <p:scale>
        <a:sx n="100" d="100"/>
        <a:sy n="100" d="100"/>
      </p:scale>
      <p:origin x="0" y="-34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slide" Target="slides/slide19.xml"/><Relationship Id="rId1"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89499-4C5B-4DDE-969A-9333FF39DBC5}" type="datetimeFigureOut">
              <a:rPr lang="es-ES" smtClean="0"/>
              <a:t>02/02/2025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EF05-019F-44B5-B007-71678114EB0E}" type="slidenum">
              <a:rPr lang="es-ES" smtClean="0"/>
              <a:t>‹Nº›</a:t>
            </a:fld>
            <a:endParaRPr lang="es-ES" dirty="0"/>
          </a:p>
        </p:txBody>
      </p:sp>
    </p:spTree>
    <p:extLst>
      <p:ext uri="{BB962C8B-B14F-4D97-AF65-F5344CB8AC3E}">
        <p14:creationId xmlns:p14="http://schemas.microsoft.com/office/powerpoint/2010/main" val="34394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8</a:t>
            </a:fld>
            <a:endParaRPr lang="es-ES"/>
          </a:p>
        </p:txBody>
      </p:sp>
    </p:spTree>
    <p:extLst>
      <p:ext uri="{BB962C8B-B14F-4D97-AF65-F5344CB8AC3E}">
        <p14:creationId xmlns:p14="http://schemas.microsoft.com/office/powerpoint/2010/main" val="1332409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38</a:t>
            </a:fld>
            <a:endParaRPr lang="es-ES" dirty="0"/>
          </a:p>
        </p:txBody>
      </p:sp>
    </p:spTree>
    <p:extLst>
      <p:ext uri="{BB962C8B-B14F-4D97-AF65-F5344CB8AC3E}">
        <p14:creationId xmlns:p14="http://schemas.microsoft.com/office/powerpoint/2010/main" val="1990184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39</a:t>
            </a:fld>
            <a:endParaRPr lang="es-ES" dirty="0"/>
          </a:p>
        </p:txBody>
      </p:sp>
    </p:spTree>
    <p:extLst>
      <p:ext uri="{BB962C8B-B14F-4D97-AF65-F5344CB8AC3E}">
        <p14:creationId xmlns:p14="http://schemas.microsoft.com/office/powerpoint/2010/main" val="3931539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40</a:t>
            </a:fld>
            <a:endParaRPr lang="es-ES" dirty="0"/>
          </a:p>
        </p:txBody>
      </p:sp>
    </p:spTree>
    <p:extLst>
      <p:ext uri="{BB962C8B-B14F-4D97-AF65-F5344CB8AC3E}">
        <p14:creationId xmlns:p14="http://schemas.microsoft.com/office/powerpoint/2010/main" val="1370466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41</a:t>
            </a:fld>
            <a:endParaRPr lang="es-ES" dirty="0"/>
          </a:p>
        </p:txBody>
      </p:sp>
    </p:spTree>
    <p:extLst>
      <p:ext uri="{BB962C8B-B14F-4D97-AF65-F5344CB8AC3E}">
        <p14:creationId xmlns:p14="http://schemas.microsoft.com/office/powerpoint/2010/main" val="3277572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42</a:t>
            </a:fld>
            <a:endParaRPr lang="es-ES" dirty="0"/>
          </a:p>
        </p:txBody>
      </p:sp>
    </p:spTree>
    <p:extLst>
      <p:ext uri="{BB962C8B-B14F-4D97-AF65-F5344CB8AC3E}">
        <p14:creationId xmlns:p14="http://schemas.microsoft.com/office/powerpoint/2010/main" val="1033659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19</a:t>
            </a:fld>
            <a:endParaRPr lang="es-ES"/>
          </a:p>
        </p:txBody>
      </p:sp>
    </p:spTree>
    <p:extLst>
      <p:ext uri="{BB962C8B-B14F-4D97-AF65-F5344CB8AC3E}">
        <p14:creationId xmlns:p14="http://schemas.microsoft.com/office/powerpoint/2010/main" val="1332409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20</a:t>
            </a:fld>
            <a:endParaRPr lang="es-ES"/>
          </a:p>
        </p:txBody>
      </p:sp>
    </p:spTree>
    <p:extLst>
      <p:ext uri="{BB962C8B-B14F-4D97-AF65-F5344CB8AC3E}">
        <p14:creationId xmlns:p14="http://schemas.microsoft.com/office/powerpoint/2010/main" val="2570127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31</a:t>
            </a:fld>
            <a:endParaRPr lang="es-ES" dirty="0"/>
          </a:p>
        </p:txBody>
      </p:sp>
    </p:spTree>
    <p:extLst>
      <p:ext uri="{BB962C8B-B14F-4D97-AF65-F5344CB8AC3E}">
        <p14:creationId xmlns:p14="http://schemas.microsoft.com/office/powerpoint/2010/main" val="366436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32</a:t>
            </a:fld>
            <a:endParaRPr lang="es-ES" dirty="0"/>
          </a:p>
        </p:txBody>
      </p:sp>
    </p:spTree>
    <p:extLst>
      <p:ext uri="{BB962C8B-B14F-4D97-AF65-F5344CB8AC3E}">
        <p14:creationId xmlns:p14="http://schemas.microsoft.com/office/powerpoint/2010/main" val="2663793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33</a:t>
            </a:fld>
            <a:endParaRPr lang="es-ES" dirty="0"/>
          </a:p>
        </p:txBody>
      </p:sp>
    </p:spTree>
    <p:extLst>
      <p:ext uri="{BB962C8B-B14F-4D97-AF65-F5344CB8AC3E}">
        <p14:creationId xmlns:p14="http://schemas.microsoft.com/office/powerpoint/2010/main" val="4120949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35</a:t>
            </a:fld>
            <a:endParaRPr lang="es-ES" dirty="0"/>
          </a:p>
        </p:txBody>
      </p:sp>
    </p:spTree>
    <p:extLst>
      <p:ext uri="{BB962C8B-B14F-4D97-AF65-F5344CB8AC3E}">
        <p14:creationId xmlns:p14="http://schemas.microsoft.com/office/powerpoint/2010/main" val="3428698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36</a:t>
            </a:fld>
            <a:endParaRPr lang="es-ES" dirty="0"/>
          </a:p>
        </p:txBody>
      </p:sp>
    </p:spTree>
    <p:extLst>
      <p:ext uri="{BB962C8B-B14F-4D97-AF65-F5344CB8AC3E}">
        <p14:creationId xmlns:p14="http://schemas.microsoft.com/office/powerpoint/2010/main" val="3998258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37</a:t>
            </a:fld>
            <a:endParaRPr lang="es-ES" dirty="0"/>
          </a:p>
        </p:txBody>
      </p:sp>
    </p:spTree>
    <p:extLst>
      <p:ext uri="{BB962C8B-B14F-4D97-AF65-F5344CB8AC3E}">
        <p14:creationId xmlns:p14="http://schemas.microsoft.com/office/powerpoint/2010/main" val="4128729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2/2/2025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2/2/2025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
        <p:nvSpPr>
          <p:cNvPr id="8" name="Footer Placeholder 4">
            <a:extLst>
              <a:ext uri="{FF2B5EF4-FFF2-40B4-BE49-F238E27FC236}">
                <a16:creationId xmlns:a16="http://schemas.microsoft.com/office/drawing/2014/main" id="{18EE49A1-A8D5-4BB2-836B-A63E18C3BE96}"/>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2022-23</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2/2/2025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2/2/2025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2/2/2025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5340391E-D2D4-43B9-AF65-80A82D80990A}"/>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2024-25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eveloper.android.com/training/data-storage/room?hl=es-419"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oogle/ksp/release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eveloper.android.com/training/data-storage/room/defining-data?hl=es-419"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1191" y="1020431"/>
            <a:ext cx="10993549" cy="2210449"/>
          </a:xfrm>
        </p:spPr>
        <p:txBody>
          <a:bodyPr anchor="ctr">
            <a:noAutofit/>
          </a:bodyPr>
          <a:lstStyle/>
          <a:p>
            <a:pPr algn="ctr"/>
            <a:r>
              <a:rPr lang="es-ES" sz="6000" b="1" cap="none" dirty="0">
                <a:latin typeface="Calibri" panose="020F0502020204030204" pitchFamily="34" charset="0"/>
                <a:cs typeface="Calibri" panose="020F0502020204030204" pitchFamily="34" charset="0"/>
              </a:rPr>
              <a:t>UD 9.2 Persistencia</a:t>
            </a:r>
          </a:p>
        </p:txBody>
      </p:sp>
      <p:sp>
        <p:nvSpPr>
          <p:cNvPr id="3" name="Subtítulo 2"/>
          <p:cNvSpPr>
            <a:spLocks noGrp="1"/>
          </p:cNvSpPr>
          <p:nvPr>
            <p:ph type="subTitle" idx="1"/>
          </p:nvPr>
        </p:nvSpPr>
        <p:spPr>
          <a:xfrm>
            <a:off x="599227" y="3916242"/>
            <a:ext cx="10993546" cy="1921327"/>
          </a:xfrm>
        </p:spPr>
        <p:txBody>
          <a:bodyPr>
            <a:normAutofit fontScale="25000" lnSpcReduction="20000"/>
          </a:bodyPr>
          <a:lstStyle/>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2º CFGS</a:t>
            </a:r>
            <a:br>
              <a:rPr lang="es-ES" sz="16000" b="1" cap="none" dirty="0">
                <a:solidFill>
                  <a:schemeClr val="bg1"/>
                </a:solidFill>
                <a:latin typeface="Calibri" panose="020F0502020204030204" pitchFamily="34" charset="0"/>
                <a:cs typeface="Calibri" panose="020F0502020204030204" pitchFamily="34" charset="0"/>
              </a:rPr>
            </a:br>
            <a:r>
              <a:rPr lang="es-ES" sz="16000" b="1" cap="none" dirty="0">
                <a:solidFill>
                  <a:schemeClr val="bg1"/>
                </a:solidFill>
                <a:latin typeface="Calibri" panose="020F0502020204030204" pitchFamily="34" charset="0"/>
                <a:cs typeface="Calibri" panose="020F0502020204030204" pitchFamily="34" charset="0"/>
              </a:rPr>
              <a:t>Desarrollo de Aplicaciones Multiplataforma</a:t>
            </a:r>
          </a:p>
          <a:p>
            <a:pPr algn="ctr">
              <a:spcBef>
                <a:spcPts val="0"/>
              </a:spcBef>
              <a:spcAft>
                <a:spcPts val="0"/>
              </a:spcAft>
            </a:pPr>
            <a:endParaRPr lang="es-ES" sz="16000" b="1" cap="none" dirty="0">
              <a:solidFill>
                <a:schemeClr val="bg1"/>
              </a:solidFill>
              <a:latin typeface="Calibri" panose="020F0502020204030204" pitchFamily="34" charset="0"/>
              <a:cs typeface="Calibri" panose="020F0502020204030204" pitchFamily="34" charset="0"/>
            </a:endParaRPr>
          </a:p>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2024-25</a:t>
            </a:r>
          </a:p>
          <a:p>
            <a:pPr>
              <a:spcBef>
                <a:spcPts val="0"/>
              </a:spcBef>
              <a:spcAft>
                <a:spcPts val="0"/>
              </a:spcAft>
            </a:pPr>
            <a:endParaRPr lang="es-ES" cap="none"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2241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t>
            </a:r>
            <a:r>
              <a:rPr lang="es-ES" sz="3600" b="1" cap="none" dirty="0" err="1">
                <a:solidFill>
                  <a:schemeClr val="accent1"/>
                </a:solidFill>
                <a:latin typeface="Calibri" panose="020F0502020204030204" pitchFamily="34" charset="0"/>
                <a:cs typeface="Calibri" panose="020F0502020204030204" pitchFamily="34" charset="0"/>
              </a:rPr>
              <a:t>Preferences</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DataStore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err="1">
                <a:solidFill>
                  <a:schemeClr val="tx1"/>
                </a:solidFill>
                <a:latin typeface="Calibri" panose="020F0502020204030204" pitchFamily="34" charset="0"/>
                <a:cs typeface="Calibri" panose="020F0502020204030204" pitchFamily="34" charset="0"/>
              </a:rPr>
              <a:t>ViewModel</a:t>
            </a:r>
            <a:r>
              <a:rPr lang="es-ES" sz="2800" b="1" dirty="0">
                <a:solidFill>
                  <a:schemeClr val="tx1"/>
                </a:solidFill>
                <a:latin typeface="Calibri" panose="020F0502020204030204" pitchFamily="34" charset="0"/>
                <a:cs typeface="Calibri" panose="020F0502020204030204" pitchFamily="34" charset="0"/>
              </a:rPr>
              <a:t> que hace uso de la clase anterior</a:t>
            </a:r>
            <a:endParaRPr lang="es-ES" sz="2800" dirty="0">
              <a:solidFill>
                <a:schemeClr val="tx1"/>
              </a:solidFill>
              <a:latin typeface="Calibri" panose="020F0502020204030204" pitchFamily="34" charset="0"/>
              <a:cs typeface="Calibri" panose="020F0502020204030204" pitchFamily="34" charset="0"/>
            </a:endParaRPr>
          </a:p>
        </p:txBody>
      </p:sp>
      <p:pic>
        <p:nvPicPr>
          <p:cNvPr id="20" name="Imagen 19">
            <a:extLst>
              <a:ext uri="{FF2B5EF4-FFF2-40B4-BE49-F238E27FC236}">
                <a16:creationId xmlns:a16="http://schemas.microsoft.com/office/drawing/2014/main" id="{CF25C7BA-CBFC-43BB-9779-A0C5D86A43E1}"/>
              </a:ext>
            </a:extLst>
          </p:cNvPr>
          <p:cNvPicPr>
            <a:picLocks noChangeAspect="1"/>
          </p:cNvPicPr>
          <p:nvPr/>
        </p:nvPicPr>
        <p:blipFill>
          <a:blip r:embed="rId2"/>
          <a:stretch>
            <a:fillRect/>
          </a:stretch>
        </p:blipFill>
        <p:spPr>
          <a:xfrm>
            <a:off x="3488526" y="1749966"/>
            <a:ext cx="5214947" cy="4809340"/>
          </a:xfrm>
          <a:prstGeom prst="rect">
            <a:avLst/>
          </a:prstGeom>
          <a:noFill/>
          <a:ln w="57150">
            <a:solidFill>
              <a:schemeClr val="accent2"/>
            </a:solidFill>
          </a:ln>
        </p:spPr>
      </p:pic>
      <p:cxnSp>
        <p:nvCxnSpPr>
          <p:cNvPr id="21" name="Conector recto de flecha 20">
            <a:extLst>
              <a:ext uri="{FF2B5EF4-FFF2-40B4-BE49-F238E27FC236}">
                <a16:creationId xmlns:a16="http://schemas.microsoft.com/office/drawing/2014/main" id="{20A5FF89-015C-48C5-8C73-1EE2D02981E6}"/>
              </a:ext>
            </a:extLst>
          </p:cNvPr>
          <p:cNvCxnSpPr>
            <a:cxnSpLocks/>
          </p:cNvCxnSpPr>
          <p:nvPr/>
        </p:nvCxnSpPr>
        <p:spPr>
          <a:xfrm>
            <a:off x="3647728" y="4394310"/>
            <a:ext cx="537460"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ector recto de flecha 23">
            <a:extLst>
              <a:ext uri="{FF2B5EF4-FFF2-40B4-BE49-F238E27FC236}">
                <a16:creationId xmlns:a16="http://schemas.microsoft.com/office/drawing/2014/main" id="{29E9F2D2-327C-473D-A1A5-2A310D196C15}"/>
              </a:ext>
            </a:extLst>
          </p:cNvPr>
          <p:cNvCxnSpPr>
            <a:cxnSpLocks/>
          </p:cNvCxnSpPr>
          <p:nvPr/>
        </p:nvCxnSpPr>
        <p:spPr>
          <a:xfrm>
            <a:off x="3647728" y="5554735"/>
            <a:ext cx="537460"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ector recto de flecha 24">
            <a:extLst>
              <a:ext uri="{FF2B5EF4-FFF2-40B4-BE49-F238E27FC236}">
                <a16:creationId xmlns:a16="http://schemas.microsoft.com/office/drawing/2014/main" id="{525F45D7-7566-455D-AAF9-3B42F9A9DBA8}"/>
              </a:ext>
            </a:extLst>
          </p:cNvPr>
          <p:cNvCxnSpPr>
            <a:cxnSpLocks/>
          </p:cNvCxnSpPr>
          <p:nvPr/>
        </p:nvCxnSpPr>
        <p:spPr>
          <a:xfrm>
            <a:off x="3219283" y="2319829"/>
            <a:ext cx="537460"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46522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t>
            </a:r>
            <a:r>
              <a:rPr lang="es-ES" sz="3600" b="1" cap="none" dirty="0" err="1">
                <a:solidFill>
                  <a:schemeClr val="accent1"/>
                </a:solidFill>
                <a:latin typeface="Calibri" panose="020F0502020204030204" pitchFamily="34" charset="0"/>
                <a:cs typeface="Calibri" panose="020F0502020204030204" pitchFamily="34" charset="0"/>
              </a:rPr>
              <a:t>Preferences</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DataStore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las pantallas en las que se necesite acceder a las preferencias se usará el </a:t>
            </a:r>
            <a:r>
              <a:rPr lang="es-ES" sz="2400" dirty="0" err="1">
                <a:solidFill>
                  <a:schemeClr val="tx1"/>
                </a:solidFill>
                <a:latin typeface="Calibri" panose="020F0502020204030204" pitchFamily="34" charset="0"/>
                <a:cs typeface="Calibri" panose="020F0502020204030204" pitchFamily="34" charset="0"/>
              </a:rPr>
              <a:t>ViewModel</a:t>
            </a:r>
            <a:r>
              <a:rPr lang="es-ES" sz="2400" dirty="0">
                <a:solidFill>
                  <a:schemeClr val="tx1"/>
                </a:solidFill>
                <a:latin typeface="Calibri" panose="020F0502020204030204" pitchFamily="34" charset="0"/>
                <a:cs typeface="Calibri" panose="020F0502020204030204" pitchFamily="34" charset="0"/>
              </a:rPr>
              <a:t> creado para ello y se hará uso de los métodos definidos para ello en el </a:t>
            </a:r>
            <a:r>
              <a:rPr lang="es-ES" sz="2400" dirty="0" err="1">
                <a:solidFill>
                  <a:schemeClr val="tx1"/>
                </a:solidFill>
                <a:latin typeface="Calibri" panose="020F0502020204030204" pitchFamily="34" charset="0"/>
                <a:cs typeface="Calibri" panose="020F0502020204030204" pitchFamily="34" charset="0"/>
              </a:rPr>
              <a:t>ViewModel</a:t>
            </a:r>
            <a:r>
              <a:rPr lang="es-ES" sz="24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CCEFB58D-C4D7-4CFA-B948-3EB9E2D47FDA}"/>
              </a:ext>
            </a:extLst>
          </p:cNvPr>
          <p:cNvPicPr>
            <a:picLocks noChangeAspect="1"/>
          </p:cNvPicPr>
          <p:nvPr/>
        </p:nvPicPr>
        <p:blipFill>
          <a:blip r:embed="rId2"/>
          <a:stretch>
            <a:fillRect/>
          </a:stretch>
        </p:blipFill>
        <p:spPr>
          <a:xfrm>
            <a:off x="2162773" y="2104845"/>
            <a:ext cx="4724027" cy="4441612"/>
          </a:xfrm>
          <a:prstGeom prst="rect">
            <a:avLst/>
          </a:prstGeom>
          <a:noFill/>
          <a:ln w="57150">
            <a:solidFill>
              <a:schemeClr val="accent2"/>
            </a:solidFill>
          </a:ln>
        </p:spPr>
      </p:pic>
      <p:pic>
        <p:nvPicPr>
          <p:cNvPr id="6" name="Imagen 5">
            <a:extLst>
              <a:ext uri="{FF2B5EF4-FFF2-40B4-BE49-F238E27FC236}">
                <a16:creationId xmlns:a16="http://schemas.microsoft.com/office/drawing/2014/main" id="{ED56F2F8-998A-4029-8E88-727B06085AFC}"/>
              </a:ext>
            </a:extLst>
          </p:cNvPr>
          <p:cNvPicPr>
            <a:picLocks noChangeAspect="1"/>
          </p:cNvPicPr>
          <p:nvPr/>
        </p:nvPicPr>
        <p:blipFill>
          <a:blip r:embed="rId3"/>
          <a:stretch>
            <a:fillRect/>
          </a:stretch>
        </p:blipFill>
        <p:spPr>
          <a:xfrm>
            <a:off x="7369197" y="3558334"/>
            <a:ext cx="2660030" cy="1534633"/>
          </a:xfrm>
          <a:prstGeom prst="rect">
            <a:avLst/>
          </a:prstGeom>
          <a:noFill/>
          <a:ln w="57150">
            <a:solidFill>
              <a:schemeClr val="accent2"/>
            </a:solidFill>
          </a:ln>
        </p:spPr>
      </p:pic>
    </p:spTree>
    <p:extLst>
      <p:ext uri="{BB962C8B-B14F-4D97-AF65-F5344CB8AC3E}">
        <p14:creationId xmlns:p14="http://schemas.microsoft.com/office/powerpoint/2010/main" val="641781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t>
            </a:r>
            <a:r>
              <a:rPr lang="es-ES" sz="3600" b="1" cap="none" dirty="0" err="1">
                <a:solidFill>
                  <a:schemeClr val="accent1"/>
                </a:solidFill>
                <a:latin typeface="Calibri" panose="020F0502020204030204" pitchFamily="34" charset="0"/>
                <a:cs typeface="Calibri" panose="020F0502020204030204" pitchFamily="34" charset="0"/>
              </a:rPr>
              <a:t>Preferences</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DataStore</a:t>
            </a:r>
            <a:r>
              <a:rPr lang="es-ES" sz="3600" b="1" cap="none" dirty="0">
                <a:solidFill>
                  <a:schemeClr val="accent1"/>
                </a:solidFill>
                <a:latin typeface="Calibri" panose="020F0502020204030204" pitchFamily="34" charset="0"/>
                <a:cs typeface="Calibri" panose="020F0502020204030204" pitchFamily="34" charset="0"/>
              </a:rPr>
              <a:t> – datos complejos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se quieren guardar datos de más complejidad como son objetos, se debería usar Proto </a:t>
            </a:r>
            <a:r>
              <a:rPr lang="es-ES" sz="2000" dirty="0" err="1">
                <a:solidFill>
                  <a:schemeClr val="tx1"/>
                </a:solidFill>
                <a:latin typeface="Calibri" panose="020F0502020204030204" pitchFamily="34" charset="0"/>
                <a:cs typeface="Calibri" panose="020F0502020204030204" pitchFamily="34" charset="0"/>
              </a:rPr>
              <a:t>DataStore</a:t>
            </a:r>
            <a:r>
              <a:rPr lang="es-ES" sz="2000" dirty="0">
                <a:solidFill>
                  <a:schemeClr val="tx1"/>
                </a:solidFill>
                <a:latin typeface="Calibri" panose="020F0502020204030204" pitchFamily="34" charset="0"/>
                <a:cs typeface="Calibri" panose="020F0502020204030204" pitchFamily="34" charset="0"/>
              </a:rPr>
              <a:t>, pero como su implementación es compleja se puede sustituir por la siguiente técnica:</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En la clase que almacena las preferencias se debe deconstruir y construir ese objeto.</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Clase para guardar/recuperar preferencias:					</a:t>
            </a:r>
            <a:r>
              <a:rPr lang="es-ES" sz="2000" dirty="0" err="1">
                <a:solidFill>
                  <a:schemeClr val="tx1"/>
                </a:solidFill>
                <a:latin typeface="Calibri" panose="020F0502020204030204" pitchFamily="34" charset="0"/>
                <a:cs typeface="Calibri" panose="020F0502020204030204" pitchFamily="34" charset="0"/>
              </a:rPr>
              <a:t>ViewModel</a:t>
            </a:r>
            <a:r>
              <a:rPr lang="es-ES" sz="20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425E2B71-C15E-4276-BE9C-167D60B99172}"/>
              </a:ext>
            </a:extLst>
          </p:cNvPr>
          <p:cNvPicPr>
            <a:picLocks noChangeAspect="1"/>
          </p:cNvPicPr>
          <p:nvPr/>
        </p:nvPicPr>
        <p:blipFill>
          <a:blip r:embed="rId2"/>
          <a:stretch>
            <a:fillRect/>
          </a:stretch>
        </p:blipFill>
        <p:spPr>
          <a:xfrm>
            <a:off x="899161" y="2516997"/>
            <a:ext cx="4562264" cy="3982071"/>
          </a:xfrm>
          <a:prstGeom prst="rect">
            <a:avLst/>
          </a:prstGeom>
          <a:noFill/>
          <a:ln w="57150">
            <a:solidFill>
              <a:schemeClr val="accent2"/>
            </a:solidFill>
          </a:ln>
        </p:spPr>
      </p:pic>
      <p:pic>
        <p:nvPicPr>
          <p:cNvPr id="9" name="Imagen 8">
            <a:extLst>
              <a:ext uri="{FF2B5EF4-FFF2-40B4-BE49-F238E27FC236}">
                <a16:creationId xmlns:a16="http://schemas.microsoft.com/office/drawing/2014/main" id="{02D08E14-C2DF-4815-BD41-9186948C3D77}"/>
              </a:ext>
            </a:extLst>
          </p:cNvPr>
          <p:cNvPicPr>
            <a:picLocks noChangeAspect="1"/>
          </p:cNvPicPr>
          <p:nvPr/>
        </p:nvPicPr>
        <p:blipFill>
          <a:blip r:embed="rId3"/>
          <a:stretch>
            <a:fillRect/>
          </a:stretch>
        </p:blipFill>
        <p:spPr>
          <a:xfrm>
            <a:off x="7320136" y="2516997"/>
            <a:ext cx="3823927" cy="3981768"/>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3CFAD0FF-9232-45DD-B7E3-55CDBFE7750B}"/>
              </a:ext>
            </a:extLst>
          </p:cNvPr>
          <p:cNvCxnSpPr>
            <a:cxnSpLocks/>
          </p:cNvCxnSpPr>
          <p:nvPr/>
        </p:nvCxnSpPr>
        <p:spPr>
          <a:xfrm flipH="1" flipV="1">
            <a:off x="9284602" y="5747756"/>
            <a:ext cx="627822" cy="27353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5A6B46FE-37CE-4EAF-A261-41D208F8F9CA}"/>
              </a:ext>
            </a:extLst>
          </p:cNvPr>
          <p:cNvCxnSpPr>
            <a:cxnSpLocks/>
          </p:cNvCxnSpPr>
          <p:nvPr/>
        </p:nvCxnSpPr>
        <p:spPr>
          <a:xfrm flipV="1">
            <a:off x="7049357" y="4960546"/>
            <a:ext cx="722723" cy="20239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4BF4C9AB-0CAD-458E-BDFC-3481108C6BEA}"/>
              </a:ext>
            </a:extLst>
          </p:cNvPr>
          <p:cNvCxnSpPr>
            <a:cxnSpLocks/>
          </p:cNvCxnSpPr>
          <p:nvPr/>
        </p:nvCxnSpPr>
        <p:spPr>
          <a:xfrm flipH="1">
            <a:off x="3287688" y="4518898"/>
            <a:ext cx="989074"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0EB96D3C-41BB-48AE-9B08-BEA48D03F69B}"/>
              </a:ext>
            </a:extLst>
          </p:cNvPr>
          <p:cNvCxnSpPr>
            <a:cxnSpLocks/>
          </p:cNvCxnSpPr>
          <p:nvPr/>
        </p:nvCxnSpPr>
        <p:spPr>
          <a:xfrm flipH="1">
            <a:off x="3287688" y="5884521"/>
            <a:ext cx="989074"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09517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1</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Estudio de la aplicación </a:t>
            </a:r>
            <a:r>
              <a:rPr lang="es-ES" sz="2800" dirty="0" err="1">
                <a:solidFill>
                  <a:schemeClr val="tx1"/>
                </a:solidFill>
                <a:latin typeface="Calibri" panose="020F0502020204030204" pitchFamily="34" charset="0"/>
                <a:cs typeface="Calibri" panose="020F0502020204030204" pitchFamily="34" charset="0"/>
              </a:rPr>
              <a:t>Onboarding</a:t>
            </a:r>
            <a:r>
              <a:rPr lang="es-ES" sz="2800" dirty="0">
                <a:solidFill>
                  <a:schemeClr val="tx1"/>
                </a:solidFill>
                <a:latin typeface="Calibri" panose="020F0502020204030204" pitchFamily="34" charset="0"/>
                <a:cs typeface="Calibri" panose="020F0502020204030204" pitchFamily="34" charset="0"/>
              </a:rPr>
              <a:t> con usuario.</a:t>
            </a:r>
          </a:p>
        </p:txBody>
      </p:sp>
    </p:spTree>
    <p:extLst>
      <p:ext uri="{BB962C8B-B14F-4D97-AF65-F5344CB8AC3E}">
        <p14:creationId xmlns:p14="http://schemas.microsoft.com/office/powerpoint/2010/main" val="389540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Bases de datos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Cuando se necesita almacenar datos más complejos lo habitual es utilizar una base de datos.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Algunos ejemplos de aplicaciones que usan base de datos en el dispositivo: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Contactos: datos personales y de contacto de personas.</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Reloj: alarmas.</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Google </a:t>
            </a:r>
            <a:r>
              <a:rPr lang="es-ES" sz="2800" dirty="0" err="1">
                <a:solidFill>
                  <a:schemeClr val="tx1"/>
                </a:solidFill>
                <a:latin typeface="Calibri" panose="020F0502020204030204" pitchFamily="34" charset="0"/>
                <a:cs typeface="Calibri" panose="020F0502020204030204" pitchFamily="34" charset="0"/>
              </a:rPr>
              <a:t>Maps</a:t>
            </a:r>
            <a:r>
              <a:rPr lang="es-ES" sz="2800" dirty="0">
                <a:solidFill>
                  <a:schemeClr val="tx1"/>
                </a:solidFill>
                <a:latin typeface="Calibri" panose="020F0502020204030204" pitchFamily="34" charset="0"/>
                <a:cs typeface="Calibri" panose="020F0502020204030204" pitchFamily="34" charset="0"/>
              </a:rPr>
              <a:t>: lista de búsquedas recientes.</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20692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Bases de datos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Android ofrece </a:t>
            </a:r>
            <a:r>
              <a:rPr lang="es-ES" sz="2800" b="1" dirty="0">
                <a:solidFill>
                  <a:schemeClr val="tx1"/>
                </a:solidFill>
                <a:latin typeface="Calibri" panose="020F0502020204030204" pitchFamily="34" charset="0"/>
                <a:cs typeface="Calibri" panose="020F0502020204030204" pitchFamily="34" charset="0"/>
              </a:rPr>
              <a:t>SQLite</a:t>
            </a:r>
            <a:r>
              <a:rPr lang="es-ES" sz="2800" dirty="0">
                <a:solidFill>
                  <a:schemeClr val="tx1"/>
                </a:solidFill>
                <a:latin typeface="Calibri" panose="020F0502020204030204" pitchFamily="34" charset="0"/>
                <a:cs typeface="Calibri" panose="020F0502020204030204" pitchFamily="34" charset="0"/>
              </a:rPr>
              <a:t>, que permite crear una base de datos relacional para la aplicación en el propio dispositivo.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SQLite es un Sistema Gestor de Bases de Datos (SGBD) muy específico y de </a:t>
            </a:r>
            <a:r>
              <a:rPr lang="es-ES" sz="2800" b="1" dirty="0">
                <a:solidFill>
                  <a:schemeClr val="tx1"/>
                </a:solidFill>
                <a:latin typeface="Calibri" panose="020F0502020204030204" pitchFamily="34" charset="0"/>
                <a:cs typeface="Calibri" panose="020F0502020204030204" pitchFamily="34" charset="0"/>
              </a:rPr>
              <a:t>tamaño mucho menor que otros SGBD como MySQL</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Otra opción es </a:t>
            </a:r>
            <a:r>
              <a:rPr lang="es-ES" sz="2800" b="1" dirty="0">
                <a:solidFill>
                  <a:schemeClr val="tx1"/>
                </a:solidFill>
                <a:latin typeface="Calibri" panose="020F0502020204030204" pitchFamily="34" charset="0"/>
                <a:cs typeface="Calibri" panose="020F0502020204030204" pitchFamily="34" charset="0"/>
              </a:rPr>
              <a:t>usar una base de datos externa</a:t>
            </a:r>
            <a:r>
              <a:rPr lang="es-ES" sz="2800" dirty="0">
                <a:solidFill>
                  <a:schemeClr val="tx1"/>
                </a:solidFill>
                <a:latin typeface="Calibri" panose="020F0502020204030204" pitchFamily="34" charset="0"/>
                <a:cs typeface="Calibri" panose="020F0502020204030204" pitchFamily="34" charset="0"/>
              </a:rPr>
              <a:t>, y en este caso desde Android desaconsejan conexiones directas a la base de datos y se debe desarrollar una API que permita realizar operaciones sobre la base de datos en base a diferentes peticiones.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este apartado se estudiará el uso de SQLite en Android.</a:t>
            </a:r>
          </a:p>
        </p:txBody>
      </p:sp>
    </p:spTree>
    <p:extLst>
      <p:ext uri="{BB962C8B-B14F-4D97-AF65-F5344CB8AC3E}">
        <p14:creationId xmlns:p14="http://schemas.microsoft.com/office/powerpoint/2010/main" val="250489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t>
            </a:r>
            <a:r>
              <a:rPr lang="es-ES" sz="3600" b="1" cap="none" dirty="0" err="1">
                <a:solidFill>
                  <a:schemeClr val="accent1"/>
                </a:solidFill>
                <a:latin typeface="Calibri" panose="020F0502020204030204" pitchFamily="34" charset="0"/>
                <a:cs typeface="Calibri" panose="020F0502020204030204" pitchFamily="34" charset="0"/>
              </a:rPr>
              <a:t>Room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err="1">
                <a:solidFill>
                  <a:schemeClr val="tx1"/>
                </a:solidFill>
                <a:latin typeface="Calibri" panose="020F0502020204030204" pitchFamily="34" charset="0"/>
                <a:cs typeface="Calibri" panose="020F0502020204030204" pitchFamily="34" charset="0"/>
              </a:rPr>
              <a:t>Room</a:t>
            </a:r>
            <a:r>
              <a:rPr lang="es-ES" sz="2800" dirty="0">
                <a:solidFill>
                  <a:schemeClr val="tx1"/>
                </a:solidFill>
                <a:latin typeface="Calibri" panose="020F0502020204030204" pitchFamily="34" charset="0"/>
                <a:cs typeface="Calibri" panose="020F0502020204030204" pitchFamily="34" charset="0"/>
              </a:rPr>
              <a:t> es una librería para Android que aporta una capa de abstracción a la hora de conectarse y acceder a una base de datos SQLite.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uso de </a:t>
            </a:r>
            <a:r>
              <a:rPr lang="es-ES" sz="2800" dirty="0" err="1">
                <a:solidFill>
                  <a:schemeClr val="tx1"/>
                </a:solidFill>
                <a:latin typeface="Calibri" panose="020F0502020204030204" pitchFamily="34" charset="0"/>
                <a:cs typeface="Calibri" panose="020F0502020204030204" pitchFamily="34" charset="0"/>
              </a:rPr>
              <a:t>Room</a:t>
            </a:r>
            <a:r>
              <a:rPr lang="es-ES" sz="2800" dirty="0">
                <a:solidFill>
                  <a:schemeClr val="tx1"/>
                </a:solidFill>
                <a:latin typeface="Calibri" panose="020F0502020204030204" pitchFamily="34" charset="0"/>
                <a:cs typeface="Calibri" panose="020F0502020204030204" pitchFamily="34" charset="0"/>
              </a:rPr>
              <a:t> requiere de tres componentes principales:</a:t>
            </a:r>
          </a:p>
          <a:p>
            <a:pPr>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La </a:t>
            </a:r>
            <a:r>
              <a:rPr lang="es-ES" sz="2800" b="1" dirty="0">
                <a:solidFill>
                  <a:schemeClr val="tx1"/>
                </a:solidFill>
                <a:latin typeface="Calibri" panose="020F0502020204030204" pitchFamily="34" charset="0"/>
                <a:cs typeface="Calibri" panose="020F0502020204030204" pitchFamily="34" charset="0"/>
              </a:rPr>
              <a:t>base de datos</a:t>
            </a:r>
            <a:r>
              <a:rPr lang="es-ES" sz="2800" dirty="0">
                <a:solidFill>
                  <a:schemeClr val="tx1"/>
                </a:solidFill>
                <a:latin typeface="Calibri" panose="020F0502020204030204" pitchFamily="34" charset="0"/>
                <a:cs typeface="Calibri" panose="020F0502020204030204" pitchFamily="34" charset="0"/>
              </a:rPr>
              <a:t>.</a:t>
            </a:r>
            <a:endParaRPr lang="es-ES" sz="2800" b="1"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Las </a:t>
            </a:r>
            <a:r>
              <a:rPr lang="es-ES" sz="2800" b="1" dirty="0">
                <a:solidFill>
                  <a:schemeClr val="tx1"/>
                </a:solidFill>
                <a:latin typeface="Calibri" panose="020F0502020204030204" pitchFamily="34" charset="0"/>
                <a:cs typeface="Calibri" panose="020F0502020204030204" pitchFamily="34" charset="0"/>
              </a:rPr>
              <a:t>entidades</a:t>
            </a:r>
            <a:r>
              <a:rPr lang="es-ES" sz="2800" dirty="0">
                <a:solidFill>
                  <a:schemeClr val="tx1"/>
                </a:solidFill>
                <a:latin typeface="Calibri" panose="020F0502020204030204" pitchFamily="34" charset="0"/>
                <a:cs typeface="Calibri" panose="020F0502020204030204" pitchFamily="34" charset="0"/>
              </a:rPr>
              <a:t>, que representan a las tablas de la bases de datos</a:t>
            </a:r>
          </a:p>
          <a:p>
            <a:pPr>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Los </a:t>
            </a:r>
            <a:r>
              <a:rPr lang="es-ES" sz="2800" b="1" dirty="0">
                <a:solidFill>
                  <a:schemeClr val="tx1"/>
                </a:solidFill>
                <a:latin typeface="Calibri" panose="020F0502020204030204" pitchFamily="34" charset="0"/>
                <a:cs typeface="Calibri" panose="020F0502020204030204" pitchFamily="34" charset="0"/>
              </a:rPr>
              <a:t>DAO</a:t>
            </a:r>
            <a:r>
              <a:rPr lang="es-ES" sz="2800" dirty="0">
                <a:solidFill>
                  <a:schemeClr val="tx1"/>
                </a:solidFill>
                <a:latin typeface="Calibri" panose="020F0502020204030204" pitchFamily="34" charset="0"/>
                <a:cs typeface="Calibri" panose="020F0502020204030204" pitchFamily="34" charset="0"/>
              </a:rPr>
              <a:t>, para proporcionar los métodos para las acciones CRUD sobre la base de datos. (CRUD: </a:t>
            </a:r>
            <a:r>
              <a:rPr lang="es-ES" sz="2800" dirty="0" err="1">
                <a:solidFill>
                  <a:schemeClr val="tx1"/>
                </a:solidFill>
                <a:latin typeface="Calibri" panose="020F0502020204030204" pitchFamily="34" charset="0"/>
                <a:cs typeface="Calibri" panose="020F0502020204030204" pitchFamily="34" charset="0"/>
              </a:rPr>
              <a:t>Create</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Read</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Update</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Delete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a:t>
            </a:r>
            <a:r>
              <a:rPr lang="es-ES" sz="2800" dirty="0">
                <a:solidFill>
                  <a:schemeClr val="tx1"/>
                </a:solidFill>
                <a:latin typeface="Calibri" panose="020F0502020204030204" pitchFamily="34" charset="0"/>
                <a:cs typeface="Calibri" panose="020F0502020204030204" pitchFamily="34" charset="0"/>
                <a:hlinkClick r:id="rId2"/>
              </a:rPr>
              <a:t>documentación oficial</a:t>
            </a:r>
            <a:r>
              <a:rPr lang="es-ES" sz="2800" dirty="0">
                <a:solidFill>
                  <a:schemeClr val="tx1"/>
                </a:solidFill>
                <a:latin typeface="Calibri" panose="020F0502020204030204" pitchFamily="34" charset="0"/>
                <a:cs typeface="Calibri" panose="020F0502020204030204" pitchFamily="34" charset="0"/>
              </a:rPr>
              <a:t> se puede encontrar más información.</a:t>
            </a:r>
          </a:p>
        </p:txBody>
      </p:sp>
    </p:spTree>
    <p:extLst>
      <p:ext uri="{BB962C8B-B14F-4D97-AF65-F5344CB8AC3E}">
        <p14:creationId xmlns:p14="http://schemas.microsoft.com/office/powerpoint/2010/main" val="37001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Gestor de tareas (caso de estudio)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aprender a usar </a:t>
            </a:r>
            <a:r>
              <a:rPr lang="es-ES" sz="2800" dirty="0" err="1">
                <a:solidFill>
                  <a:schemeClr val="tx1"/>
                </a:solidFill>
                <a:latin typeface="Calibri" panose="020F0502020204030204" pitchFamily="34" charset="0"/>
                <a:cs typeface="Calibri" panose="020F0502020204030204" pitchFamily="34" charset="0"/>
              </a:rPr>
              <a:t>Room</a:t>
            </a:r>
            <a:r>
              <a:rPr lang="es-ES" sz="2800" dirty="0">
                <a:solidFill>
                  <a:schemeClr val="tx1"/>
                </a:solidFill>
                <a:latin typeface="Calibri" panose="020F0502020204030204" pitchFamily="34" charset="0"/>
                <a:cs typeface="Calibri" panose="020F0502020204030204" pitchFamily="34" charset="0"/>
              </a:rPr>
              <a:t> en Android, como caso de estudio, se va a realizar una aplicación para gestionar tareas: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Se podrán agregar tareas.</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Por cada tarea habrá un </a:t>
            </a:r>
            <a:r>
              <a:rPr lang="es-ES" sz="2800" dirty="0" err="1">
                <a:solidFill>
                  <a:schemeClr val="tx1"/>
                </a:solidFill>
                <a:latin typeface="Calibri" panose="020F0502020204030204" pitchFamily="34" charset="0"/>
                <a:cs typeface="Calibri" panose="020F0502020204030204" pitchFamily="34" charset="0"/>
              </a:rPr>
              <a:t>CheckBox</a:t>
            </a:r>
            <a:r>
              <a:rPr lang="es-ES" sz="2800" dirty="0">
                <a:solidFill>
                  <a:schemeClr val="tx1"/>
                </a:solidFill>
                <a:latin typeface="Calibri" panose="020F0502020204030204" pitchFamily="34" charset="0"/>
                <a:cs typeface="Calibri" panose="020F0502020204030204" pitchFamily="34" charset="0"/>
              </a:rPr>
              <a:t> para indicar si se ha realizado o no.</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Si se hace una pulsación larga sobre una tarea aparecerá el icono de la papelera y al pulsarlo se eliminará la tarea de la lista.</a:t>
            </a:r>
          </a:p>
        </p:txBody>
      </p:sp>
    </p:spTree>
    <p:extLst>
      <p:ext uri="{BB962C8B-B14F-4D97-AF65-F5344CB8AC3E}">
        <p14:creationId xmlns:p14="http://schemas.microsoft.com/office/powerpoint/2010/main" val="3900837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Gestor de tareas (caso de estudio)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Esta aplicación que se creará en el caso de estudio hará uso de los siguientes conocimientos: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LazyColumn</a:t>
            </a:r>
            <a:r>
              <a:rPr lang="es-ES" sz="2400" dirty="0">
                <a:solidFill>
                  <a:schemeClr val="tx1"/>
                </a:solidFill>
                <a:latin typeface="Calibri" panose="020F0502020204030204" pitchFamily="34" charset="0"/>
                <a:cs typeface="Calibri" panose="020F0502020204030204" pitchFamily="34" charset="0"/>
              </a:rPr>
              <a:t>: las tareas se mostrarán como elementos de una lista.</a:t>
            </a:r>
          </a:p>
          <a:p>
            <a:pPr>
              <a:spcBef>
                <a:spcPts val="0"/>
              </a:spcBef>
              <a:spcAft>
                <a:spcPts val="0"/>
              </a:spcAft>
            </a:pPr>
            <a:endParaRPr lang="es-ES" sz="24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ViewModel</a:t>
            </a:r>
            <a:r>
              <a:rPr lang="es-ES" sz="2400" dirty="0">
                <a:solidFill>
                  <a:schemeClr val="tx1"/>
                </a:solidFill>
                <a:latin typeface="Calibri" panose="020F0502020204030204" pitchFamily="34" charset="0"/>
                <a:cs typeface="Calibri" panose="020F0502020204030204" pitchFamily="34" charset="0"/>
              </a:rPr>
              <a:t>: separa la lógica de negocio de las vistas.</a:t>
            </a:r>
          </a:p>
          <a:p>
            <a:pPr>
              <a:spcBef>
                <a:spcPts val="0"/>
              </a:spcBef>
              <a:spcAft>
                <a:spcPts val="0"/>
              </a:spcAft>
            </a:pPr>
            <a:endParaRPr lang="es-ES" sz="24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Corrutinas</a:t>
            </a:r>
            <a:r>
              <a:rPr lang="es-ES" sz="2400" dirty="0">
                <a:solidFill>
                  <a:schemeClr val="tx1"/>
                </a:solidFill>
                <a:latin typeface="Calibri" panose="020F0502020204030204" pitchFamily="34" charset="0"/>
                <a:cs typeface="Calibri" panose="020F0502020204030204" pitchFamily="34" charset="0"/>
              </a:rPr>
              <a:t>: las tareas de acceso a la BBDD se realizan en segundo plano.</a:t>
            </a:r>
          </a:p>
          <a:p>
            <a:pPr>
              <a:spcBef>
                <a:spcPts val="0"/>
              </a:spcBef>
              <a:spcAft>
                <a:spcPts val="0"/>
              </a:spcAft>
            </a:pPr>
            <a:endParaRPr lang="es-ES" sz="24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Room</a:t>
            </a:r>
            <a:r>
              <a:rPr lang="es-ES" sz="2400" dirty="0">
                <a:solidFill>
                  <a:schemeClr val="tx1"/>
                </a:solidFill>
                <a:latin typeface="Calibri" panose="020F0502020204030204" pitchFamily="34" charset="0"/>
                <a:cs typeface="Calibri" panose="020F0502020204030204" pitchFamily="34" charset="0"/>
              </a:rPr>
              <a:t>: creación y acceso a la base de datos.</a:t>
            </a:r>
          </a:p>
          <a:p>
            <a:pPr>
              <a:spcBef>
                <a:spcPts val="0"/>
              </a:spcBef>
              <a:spcAft>
                <a:spcPts val="0"/>
              </a:spcAft>
            </a:pPr>
            <a:endParaRPr lang="es-ES" sz="24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Patrón DAO</a:t>
            </a:r>
            <a:r>
              <a:rPr lang="es-ES" sz="2400" dirty="0">
                <a:solidFill>
                  <a:schemeClr val="tx1"/>
                </a:solidFill>
                <a:latin typeface="Calibri" panose="020F0502020204030204" pitchFamily="34" charset="0"/>
                <a:cs typeface="Calibri" panose="020F0502020204030204" pitchFamily="34" charset="0"/>
              </a:rPr>
              <a:t>: para independizar la persistencia de la lógica.</a:t>
            </a:r>
          </a:p>
          <a:p>
            <a:pPr>
              <a:spcBef>
                <a:spcPts val="0"/>
              </a:spcBef>
              <a:spcAft>
                <a:spcPts val="0"/>
              </a:spcAft>
            </a:pPr>
            <a:endParaRPr lang="es-ES" sz="24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Clean</a:t>
            </a:r>
            <a:r>
              <a:rPr lang="es-ES" sz="2400" b="1"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Architecture</a:t>
            </a:r>
            <a:r>
              <a:rPr lang="es-ES" sz="2400" dirty="0">
                <a:solidFill>
                  <a:schemeClr val="tx1"/>
                </a:solidFill>
                <a:latin typeface="Calibri" panose="020F0502020204030204" pitchFamily="34" charset="0"/>
                <a:cs typeface="Calibri" panose="020F0502020204030204" pitchFamily="34" charset="0"/>
              </a:rPr>
              <a:t>: se darán pinceladas de esta arquitectura en el desarrollo de SW.</a:t>
            </a:r>
            <a:endParaRPr lang="es-ES" sz="24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037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Gestor de tareas – preparación del proyecto</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Gestor de tareas – creación del proyecto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Tras crear el proyecto es necesario añadir las dependencias que se necesiten, para el ejemplo se añadirán las dependencias de navegación, serialización, iconos extendidos y </a:t>
            </a:r>
            <a:r>
              <a:rPr lang="es-ES" sz="2000" dirty="0" err="1">
                <a:solidFill>
                  <a:schemeClr val="tx1"/>
                </a:solidFill>
                <a:latin typeface="Calibri" panose="020F0502020204030204" pitchFamily="34" charset="0"/>
                <a:cs typeface="Calibri" panose="020F0502020204030204" pitchFamily="34" charset="0"/>
              </a:rPr>
              <a:t>livedata</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Archivo </a:t>
            </a:r>
            <a:r>
              <a:rPr lang="es-ES" sz="2000" b="1" dirty="0" err="1">
                <a:solidFill>
                  <a:schemeClr val="tx1"/>
                </a:solidFill>
                <a:latin typeface="Calibri" panose="020F0502020204030204" pitchFamily="34" charset="0"/>
                <a:cs typeface="Calibri" panose="020F0502020204030204" pitchFamily="34" charset="0"/>
              </a:rPr>
              <a:t>libs.versions.toml</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apartado [</a:t>
            </a:r>
            <a:r>
              <a:rPr lang="es-ES" sz="2000" dirty="0" err="1">
                <a:solidFill>
                  <a:schemeClr val="tx1"/>
                </a:solidFill>
                <a:latin typeface="Calibri" panose="020F0502020204030204" pitchFamily="34" charset="0"/>
                <a:cs typeface="Calibri" panose="020F0502020204030204" pitchFamily="34" charset="0"/>
              </a:rPr>
              <a:t>version</a:t>
            </a:r>
            <a:r>
              <a:rPr lang="es-ES" sz="2000" dirty="0">
                <a:solidFill>
                  <a:schemeClr val="tx1"/>
                </a:solidFill>
                <a:latin typeface="Calibri" panose="020F0502020204030204" pitchFamily="34" charset="0"/>
                <a:cs typeface="Calibri" panose="020F0502020204030204" pitchFamily="34" charset="0"/>
              </a:rPr>
              <a:t>]					La </a:t>
            </a:r>
            <a:r>
              <a:rPr lang="es-ES" sz="2000" dirty="0">
                <a:solidFill>
                  <a:schemeClr val="tx1"/>
                </a:solidFill>
                <a:latin typeface="Calibri" panose="020F0502020204030204" pitchFamily="34" charset="0"/>
                <a:cs typeface="Calibri" panose="020F0502020204030204" pitchFamily="34" charset="0"/>
                <a:hlinkClick r:id="rId3"/>
              </a:rPr>
              <a:t>versión de </a:t>
            </a:r>
            <a:r>
              <a:rPr lang="es-ES" sz="2000" dirty="0" err="1">
                <a:solidFill>
                  <a:schemeClr val="tx1"/>
                </a:solidFill>
                <a:latin typeface="Calibri" panose="020F0502020204030204" pitchFamily="34" charset="0"/>
                <a:cs typeface="Calibri" panose="020F0502020204030204" pitchFamily="34" charset="0"/>
                <a:hlinkClick r:id="rId3"/>
              </a:rPr>
              <a:t>ksp</a:t>
            </a:r>
            <a:r>
              <a:rPr lang="es-ES" sz="2000" dirty="0">
                <a:solidFill>
                  <a:schemeClr val="tx1"/>
                </a:solidFill>
                <a:latin typeface="Calibri" panose="020F0502020204030204" pitchFamily="34" charset="0"/>
                <a:cs typeface="Calibri" panose="020F0502020204030204" pitchFamily="34" charset="0"/>
              </a:rPr>
              <a:t> debe ser compatible con la versión de </a:t>
            </a:r>
            <a:r>
              <a:rPr lang="es-ES" sz="2000" dirty="0" err="1">
                <a:solidFill>
                  <a:schemeClr val="tx1"/>
                </a:solidFill>
                <a:latin typeface="Calibri" panose="020F0502020204030204" pitchFamily="34" charset="0"/>
                <a:cs typeface="Calibri" panose="020F0502020204030204" pitchFamily="34" charset="0"/>
              </a:rPr>
              <a:t>kotlin</a:t>
            </a: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apartado [</a:t>
            </a:r>
            <a:r>
              <a:rPr lang="es-ES" sz="2000" dirty="0" err="1">
                <a:solidFill>
                  <a:schemeClr val="tx1"/>
                </a:solidFill>
                <a:latin typeface="Calibri" panose="020F0502020204030204" pitchFamily="34" charset="0"/>
                <a:cs typeface="Calibri" panose="020F0502020204030204" pitchFamily="34" charset="0"/>
              </a:rPr>
              <a:t>libraries</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apartado [</a:t>
            </a:r>
            <a:r>
              <a:rPr lang="es-ES" sz="2000" dirty="0" err="1">
                <a:solidFill>
                  <a:schemeClr val="tx1"/>
                </a:solidFill>
                <a:latin typeface="Calibri" panose="020F0502020204030204" pitchFamily="34" charset="0"/>
                <a:cs typeface="Calibri" panose="020F0502020204030204" pitchFamily="34" charset="0"/>
              </a:rPr>
              <a:t>plugins</a:t>
            </a:r>
            <a:r>
              <a:rPr lang="es-ES" sz="2000" dirty="0">
                <a:solidFill>
                  <a:schemeClr val="tx1"/>
                </a:solidFill>
                <a:latin typeface="Calibri" panose="020F0502020204030204" pitchFamily="34" charset="0"/>
                <a:cs typeface="Calibri" panose="020F0502020204030204" pitchFamily="34" charset="0"/>
              </a:rPr>
              <a:t>]</a:t>
            </a:r>
          </a:p>
        </p:txBody>
      </p:sp>
      <p:pic>
        <p:nvPicPr>
          <p:cNvPr id="8" name="Imagen 7">
            <a:extLst>
              <a:ext uri="{FF2B5EF4-FFF2-40B4-BE49-F238E27FC236}">
                <a16:creationId xmlns:a16="http://schemas.microsoft.com/office/drawing/2014/main" id="{F3A97E2A-977E-4807-B766-E5EBD150232E}"/>
              </a:ext>
            </a:extLst>
          </p:cNvPr>
          <p:cNvPicPr>
            <a:picLocks noChangeAspect="1"/>
          </p:cNvPicPr>
          <p:nvPr/>
        </p:nvPicPr>
        <p:blipFill>
          <a:blip r:embed="rId4"/>
          <a:stretch>
            <a:fillRect/>
          </a:stretch>
        </p:blipFill>
        <p:spPr>
          <a:xfrm>
            <a:off x="3359696" y="4058176"/>
            <a:ext cx="7842144" cy="780345"/>
          </a:xfrm>
          <a:prstGeom prst="rect">
            <a:avLst/>
          </a:prstGeom>
          <a:noFill/>
          <a:ln w="57150">
            <a:solidFill>
              <a:schemeClr val="accent2"/>
            </a:solidFill>
          </a:ln>
        </p:spPr>
      </p:pic>
      <p:pic>
        <p:nvPicPr>
          <p:cNvPr id="9" name="Imagen 8">
            <a:extLst>
              <a:ext uri="{FF2B5EF4-FFF2-40B4-BE49-F238E27FC236}">
                <a16:creationId xmlns:a16="http://schemas.microsoft.com/office/drawing/2014/main" id="{B6097359-D95B-4601-9E02-6AAD9A77ED0E}"/>
              </a:ext>
            </a:extLst>
          </p:cNvPr>
          <p:cNvPicPr>
            <a:picLocks noChangeAspect="1"/>
          </p:cNvPicPr>
          <p:nvPr/>
        </p:nvPicPr>
        <p:blipFill>
          <a:blip r:embed="rId5"/>
          <a:stretch>
            <a:fillRect/>
          </a:stretch>
        </p:blipFill>
        <p:spPr>
          <a:xfrm>
            <a:off x="3359696" y="5213512"/>
            <a:ext cx="5023874" cy="412744"/>
          </a:xfrm>
          <a:prstGeom prst="rect">
            <a:avLst/>
          </a:prstGeom>
          <a:noFill/>
          <a:ln w="57150">
            <a:solidFill>
              <a:schemeClr val="accent2"/>
            </a:solidFill>
          </a:ln>
        </p:spPr>
      </p:pic>
      <p:pic>
        <p:nvPicPr>
          <p:cNvPr id="10" name="Imagen 9">
            <a:extLst>
              <a:ext uri="{FF2B5EF4-FFF2-40B4-BE49-F238E27FC236}">
                <a16:creationId xmlns:a16="http://schemas.microsoft.com/office/drawing/2014/main" id="{E4891559-8A26-43AD-8754-894BA75AB509}"/>
              </a:ext>
            </a:extLst>
          </p:cNvPr>
          <p:cNvPicPr>
            <a:picLocks noChangeAspect="1"/>
          </p:cNvPicPr>
          <p:nvPr/>
        </p:nvPicPr>
        <p:blipFill>
          <a:blip r:embed="rId6"/>
          <a:stretch>
            <a:fillRect/>
          </a:stretch>
        </p:blipFill>
        <p:spPr>
          <a:xfrm>
            <a:off x="3359696" y="3174815"/>
            <a:ext cx="1668648" cy="508370"/>
          </a:xfrm>
          <a:prstGeom prst="rect">
            <a:avLst/>
          </a:prstGeom>
          <a:noFill/>
          <a:ln w="57150">
            <a:solidFill>
              <a:schemeClr val="accent2"/>
            </a:solidFill>
          </a:ln>
        </p:spPr>
      </p:pic>
    </p:spTree>
    <p:extLst>
      <p:ext uri="{BB962C8B-B14F-4D97-AF65-F5344CB8AC3E}">
        <p14:creationId xmlns:p14="http://schemas.microsoft.com/office/powerpoint/2010/main" val="3545452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a:t>
            </a:r>
            <a:r>
              <a:rPr lang="es-ES" sz="3600" b="1" cap="none" dirty="0" err="1">
                <a:solidFill>
                  <a:schemeClr val="accent1"/>
                </a:solidFill>
                <a:latin typeface="Calibri" panose="020F0502020204030204" pitchFamily="34" charset="0"/>
                <a:cs typeface="Calibri" panose="020F0502020204030204" pitchFamily="34" charset="0"/>
              </a:rPr>
              <a:t>DataStore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b="1" dirty="0" err="1">
                <a:solidFill>
                  <a:schemeClr val="tx1"/>
                </a:solidFill>
                <a:latin typeface="Calibri" panose="020F0502020204030204" pitchFamily="34" charset="0"/>
                <a:cs typeface="Calibri" panose="020F0502020204030204" pitchFamily="34" charset="0"/>
              </a:rPr>
              <a:t>DataStore</a:t>
            </a:r>
            <a:r>
              <a:rPr lang="es-ES" sz="2600" dirty="0">
                <a:solidFill>
                  <a:schemeClr val="tx1"/>
                </a:solidFill>
                <a:latin typeface="Calibri" panose="020F0502020204030204" pitchFamily="34" charset="0"/>
                <a:cs typeface="Calibri" panose="020F0502020204030204" pitchFamily="34" charset="0"/>
              </a:rPr>
              <a:t> permite almacenar en el dispositivo conjuntos de datos pequeños o simples.</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Los datos almacenados con </a:t>
            </a:r>
            <a:r>
              <a:rPr lang="es-ES" sz="2600" dirty="0" err="1">
                <a:solidFill>
                  <a:schemeClr val="tx1"/>
                </a:solidFill>
                <a:latin typeface="Calibri" panose="020F0502020204030204" pitchFamily="34" charset="0"/>
                <a:cs typeface="Calibri" panose="020F0502020204030204" pitchFamily="34" charset="0"/>
              </a:rPr>
              <a:t>DataStore</a:t>
            </a:r>
            <a:r>
              <a:rPr lang="es-ES" sz="2600" dirty="0">
                <a:solidFill>
                  <a:schemeClr val="tx1"/>
                </a:solidFill>
                <a:latin typeface="Calibri" panose="020F0502020204030204" pitchFamily="34" charset="0"/>
                <a:cs typeface="Calibri" panose="020F0502020204030204" pitchFamily="34" charset="0"/>
              </a:rPr>
              <a:t> se guardan en el almacenamiento interno específico de la aplicación por lo que ninguna otra aplicación podrá acceder a ellos.</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err="1">
                <a:solidFill>
                  <a:schemeClr val="tx1"/>
                </a:solidFill>
                <a:latin typeface="Calibri" panose="020F0502020204030204" pitchFamily="34" charset="0"/>
                <a:cs typeface="Calibri" panose="020F0502020204030204" pitchFamily="34" charset="0"/>
              </a:rPr>
              <a:t>DataStore</a:t>
            </a:r>
            <a:r>
              <a:rPr lang="es-ES" sz="2600" dirty="0">
                <a:solidFill>
                  <a:schemeClr val="tx1"/>
                </a:solidFill>
                <a:latin typeface="Calibri" panose="020F0502020204030204" pitchFamily="34" charset="0"/>
                <a:cs typeface="Calibri" panose="020F0502020204030204" pitchFamily="34" charset="0"/>
              </a:rPr>
              <a:t> tiene dos implementaciones:</a:t>
            </a:r>
          </a:p>
          <a:p>
            <a:pPr lvl="1">
              <a:spcBef>
                <a:spcPts val="0"/>
              </a:spcBef>
              <a:spcAft>
                <a:spcPts val="0"/>
              </a:spcAft>
            </a:pPr>
            <a:r>
              <a:rPr lang="es-ES" sz="2600" b="1" dirty="0" err="1">
                <a:solidFill>
                  <a:schemeClr val="tx1"/>
                </a:solidFill>
                <a:latin typeface="Calibri" panose="020F0502020204030204" pitchFamily="34" charset="0"/>
                <a:cs typeface="Calibri" panose="020F0502020204030204" pitchFamily="34" charset="0"/>
              </a:rPr>
              <a:t>Preferences</a:t>
            </a:r>
            <a:r>
              <a:rPr lang="es-ES" sz="2600" b="1" dirty="0">
                <a:solidFill>
                  <a:schemeClr val="tx1"/>
                </a:solidFill>
                <a:latin typeface="Calibri" panose="020F0502020204030204" pitchFamily="34" charset="0"/>
                <a:cs typeface="Calibri" panose="020F0502020204030204" pitchFamily="34" charset="0"/>
              </a:rPr>
              <a:t> </a:t>
            </a:r>
            <a:r>
              <a:rPr lang="es-ES" sz="2600" b="1" dirty="0" err="1">
                <a:solidFill>
                  <a:schemeClr val="tx1"/>
                </a:solidFill>
                <a:latin typeface="Calibri" panose="020F0502020204030204" pitchFamily="34" charset="0"/>
                <a:cs typeface="Calibri" panose="020F0502020204030204" pitchFamily="34" charset="0"/>
              </a:rPr>
              <a:t>DataStore</a:t>
            </a:r>
            <a:r>
              <a:rPr lang="es-ES" sz="2600" dirty="0">
                <a:solidFill>
                  <a:schemeClr val="tx1"/>
                </a:solidFill>
                <a:latin typeface="Calibri" panose="020F0502020204030204" pitchFamily="34" charset="0"/>
                <a:cs typeface="Calibri" panose="020F0502020204030204" pitchFamily="34" charset="0"/>
              </a:rPr>
              <a:t>: almacenar pares clave-valor.</a:t>
            </a:r>
            <a:endParaRPr lang="es-ES" sz="26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600" b="1" dirty="0">
                <a:solidFill>
                  <a:schemeClr val="tx1"/>
                </a:solidFill>
                <a:latin typeface="Calibri" panose="020F0502020204030204" pitchFamily="34" charset="0"/>
                <a:cs typeface="Calibri" panose="020F0502020204030204" pitchFamily="34" charset="0"/>
              </a:rPr>
              <a:t>Proto </a:t>
            </a:r>
            <a:r>
              <a:rPr lang="es-ES" sz="2600" b="1" dirty="0" err="1">
                <a:solidFill>
                  <a:schemeClr val="tx1"/>
                </a:solidFill>
                <a:latin typeface="Calibri" panose="020F0502020204030204" pitchFamily="34" charset="0"/>
                <a:cs typeface="Calibri" panose="020F0502020204030204" pitchFamily="34" charset="0"/>
              </a:rPr>
              <a:t>DataStore</a:t>
            </a:r>
            <a:r>
              <a:rPr lang="es-ES" sz="2600" dirty="0">
                <a:solidFill>
                  <a:schemeClr val="tx1"/>
                </a:solidFill>
                <a:latin typeface="Calibri" panose="020F0502020204030204" pitchFamily="34" charset="0"/>
                <a:cs typeface="Calibri" panose="020F0502020204030204" pitchFamily="34" charset="0"/>
              </a:rPr>
              <a:t>: almacenar objetos (instancias de clases).</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Debido a la complejidad de desarrollo de </a:t>
            </a:r>
            <a:r>
              <a:rPr lang="es-ES" sz="2600" b="1" dirty="0">
                <a:solidFill>
                  <a:schemeClr val="tx1"/>
                </a:solidFill>
                <a:latin typeface="Calibri" panose="020F0502020204030204" pitchFamily="34" charset="0"/>
                <a:cs typeface="Calibri" panose="020F0502020204030204" pitchFamily="34" charset="0"/>
              </a:rPr>
              <a:t>Proto </a:t>
            </a:r>
            <a:r>
              <a:rPr lang="es-ES" sz="2600" b="1" dirty="0" err="1">
                <a:solidFill>
                  <a:schemeClr val="tx1"/>
                </a:solidFill>
                <a:latin typeface="Calibri" panose="020F0502020204030204" pitchFamily="34" charset="0"/>
                <a:cs typeface="Calibri" panose="020F0502020204030204" pitchFamily="34" charset="0"/>
              </a:rPr>
              <a:t>DataStore</a:t>
            </a:r>
            <a:r>
              <a:rPr lang="es-ES" sz="2600" dirty="0">
                <a:solidFill>
                  <a:schemeClr val="tx1"/>
                </a:solidFill>
                <a:latin typeface="Calibri" panose="020F0502020204030204" pitchFamily="34" charset="0"/>
                <a:cs typeface="Calibri" panose="020F0502020204030204" pitchFamily="34" charset="0"/>
              </a:rPr>
              <a:t>, en clase solo se estudiará </a:t>
            </a:r>
            <a:r>
              <a:rPr lang="es-ES" sz="2600" b="1" dirty="0" err="1">
                <a:solidFill>
                  <a:schemeClr val="tx1"/>
                </a:solidFill>
                <a:latin typeface="Calibri" panose="020F0502020204030204" pitchFamily="34" charset="0"/>
                <a:cs typeface="Calibri" panose="020F0502020204030204" pitchFamily="34" charset="0"/>
              </a:rPr>
              <a:t>Preferences</a:t>
            </a:r>
            <a:r>
              <a:rPr lang="es-ES" sz="2600" b="1" dirty="0">
                <a:solidFill>
                  <a:schemeClr val="tx1"/>
                </a:solidFill>
                <a:latin typeface="Calibri" panose="020F0502020204030204" pitchFamily="34" charset="0"/>
                <a:cs typeface="Calibri" panose="020F0502020204030204" pitchFamily="34" charset="0"/>
              </a:rPr>
              <a:t> </a:t>
            </a:r>
            <a:r>
              <a:rPr lang="es-ES" sz="2600" b="1" dirty="0" err="1">
                <a:solidFill>
                  <a:schemeClr val="tx1"/>
                </a:solidFill>
                <a:latin typeface="Calibri" panose="020F0502020204030204" pitchFamily="34" charset="0"/>
                <a:cs typeface="Calibri" panose="020F0502020204030204" pitchFamily="34" charset="0"/>
              </a:rPr>
              <a:t>DataStore</a:t>
            </a:r>
            <a:r>
              <a:rPr lang="es-ES" sz="26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6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869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Gestor de tareas – preparación del proyecto</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Gestor de tareas – creación del proyecto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Tras crear el proyecto es necesario añadir las dependencias que se necesiten, para el ejemplo se añadirán las dependencias de navegación, serialización, iconos extendidos y </a:t>
            </a:r>
            <a:r>
              <a:rPr lang="es-ES" sz="2000" dirty="0" err="1">
                <a:solidFill>
                  <a:schemeClr val="tx1"/>
                </a:solidFill>
                <a:latin typeface="Calibri" panose="020F0502020204030204" pitchFamily="34" charset="0"/>
                <a:cs typeface="Calibri" panose="020F0502020204030204" pitchFamily="34" charset="0"/>
              </a:rPr>
              <a:t>livedata</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Archivo </a:t>
            </a:r>
            <a:r>
              <a:rPr lang="es-ES" sz="2000" b="1" dirty="0" err="1">
                <a:solidFill>
                  <a:schemeClr val="tx1"/>
                </a:solidFill>
                <a:latin typeface="Calibri" panose="020F0502020204030204" pitchFamily="34" charset="0"/>
                <a:cs typeface="Calibri" panose="020F0502020204030204" pitchFamily="34" charset="0"/>
              </a:rPr>
              <a:t>build.graddle.kts</a:t>
            </a:r>
            <a:r>
              <a:rPr lang="es-ES" sz="2000" b="1" dirty="0">
                <a:solidFill>
                  <a:schemeClr val="tx1"/>
                </a:solidFill>
                <a:latin typeface="Calibri" panose="020F0502020204030204" pitchFamily="34" charset="0"/>
                <a:cs typeface="Calibri" panose="020F0502020204030204" pitchFamily="34" charset="0"/>
              </a:rPr>
              <a:t> (Module: app)</a:t>
            </a:r>
            <a:r>
              <a:rPr lang="es-ES" sz="2000" dirty="0">
                <a:solidFill>
                  <a:schemeClr val="tx1"/>
                </a:solidFill>
                <a:latin typeface="Calibri" panose="020F0502020204030204" pitchFamily="34" charset="0"/>
                <a:cs typeface="Calibri" panose="020F0502020204030204" pitchFamily="34" charset="0"/>
              </a:rPr>
              <a:t> </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Dentro de </a:t>
            </a:r>
            <a:r>
              <a:rPr lang="es-ES" sz="2000" dirty="0" err="1">
                <a:solidFill>
                  <a:schemeClr val="tx1"/>
                </a:solidFill>
                <a:latin typeface="Calibri" panose="020F0502020204030204" pitchFamily="34" charset="0"/>
                <a:cs typeface="Calibri" panose="020F0502020204030204" pitchFamily="34" charset="0"/>
              </a:rPr>
              <a:t>plugins</a:t>
            </a: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Dentro de dependencias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Además se deben incluir dependencias anteriores como </a:t>
            </a:r>
            <a:r>
              <a:rPr lang="es-ES" sz="2000" dirty="0" err="1">
                <a:solidFill>
                  <a:schemeClr val="tx1"/>
                </a:solidFill>
                <a:latin typeface="Calibri" panose="020F0502020204030204" pitchFamily="34" charset="0"/>
                <a:cs typeface="Calibri" panose="020F0502020204030204" pitchFamily="34" charset="0"/>
              </a:rPr>
              <a:t>Navigation</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Serialization</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LiveData</a:t>
            </a:r>
            <a:r>
              <a:rPr lang="es-ES" sz="2000" dirty="0">
                <a:solidFill>
                  <a:schemeClr val="tx1"/>
                </a:solidFill>
                <a:latin typeface="Calibri" panose="020F0502020204030204" pitchFamily="34" charset="0"/>
                <a:cs typeface="Calibri" panose="020F0502020204030204" pitchFamily="34" charset="0"/>
              </a:rPr>
              <a:t>, Iconos.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Recuerda pulsar </a:t>
            </a:r>
            <a:r>
              <a:rPr lang="es-ES" sz="2000" b="1" dirty="0" err="1">
                <a:solidFill>
                  <a:schemeClr val="tx1"/>
                </a:solidFill>
                <a:latin typeface="Calibri" panose="020F0502020204030204" pitchFamily="34" charset="0"/>
                <a:cs typeface="Calibri" panose="020F0502020204030204" pitchFamily="34" charset="0"/>
              </a:rPr>
              <a:t>Sync</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Now</a:t>
            </a:r>
            <a:r>
              <a:rPr lang="es-ES" sz="2000" dirty="0">
                <a:solidFill>
                  <a:schemeClr val="tx1"/>
                </a:solidFill>
                <a:latin typeface="Calibri" panose="020F0502020204030204" pitchFamily="34" charset="0"/>
                <a:cs typeface="Calibri" panose="020F0502020204030204" pitchFamily="34" charset="0"/>
              </a:rPr>
              <a:t> tras estos cambios.</a:t>
            </a:r>
          </a:p>
        </p:txBody>
      </p:sp>
      <p:pic>
        <p:nvPicPr>
          <p:cNvPr id="6" name="Imagen 5">
            <a:extLst>
              <a:ext uri="{FF2B5EF4-FFF2-40B4-BE49-F238E27FC236}">
                <a16:creationId xmlns:a16="http://schemas.microsoft.com/office/drawing/2014/main" id="{2F41C21C-4626-4DF9-80EB-E916F088D9B1}"/>
              </a:ext>
            </a:extLst>
          </p:cNvPr>
          <p:cNvPicPr>
            <a:picLocks noChangeAspect="1"/>
          </p:cNvPicPr>
          <p:nvPr/>
        </p:nvPicPr>
        <p:blipFill>
          <a:blip r:embed="rId3"/>
          <a:stretch>
            <a:fillRect/>
          </a:stretch>
        </p:blipFill>
        <p:spPr>
          <a:xfrm>
            <a:off x="3359696" y="3177566"/>
            <a:ext cx="3792772" cy="546630"/>
          </a:xfrm>
          <a:prstGeom prst="rect">
            <a:avLst/>
          </a:prstGeom>
          <a:noFill/>
          <a:ln w="57150">
            <a:solidFill>
              <a:schemeClr val="accent2"/>
            </a:solidFill>
          </a:ln>
        </p:spPr>
      </p:pic>
      <p:pic>
        <p:nvPicPr>
          <p:cNvPr id="7" name="Imagen 6">
            <a:extLst>
              <a:ext uri="{FF2B5EF4-FFF2-40B4-BE49-F238E27FC236}">
                <a16:creationId xmlns:a16="http://schemas.microsoft.com/office/drawing/2014/main" id="{F55E99F7-7C10-4C2E-A6C3-6D00C2D72B85}"/>
              </a:ext>
            </a:extLst>
          </p:cNvPr>
          <p:cNvPicPr>
            <a:picLocks noChangeAspect="1"/>
          </p:cNvPicPr>
          <p:nvPr/>
        </p:nvPicPr>
        <p:blipFill>
          <a:blip r:embed="rId4"/>
          <a:stretch>
            <a:fillRect/>
          </a:stretch>
        </p:blipFill>
        <p:spPr>
          <a:xfrm>
            <a:off x="3359696" y="4293096"/>
            <a:ext cx="4608512" cy="1042802"/>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792F58A2-EA9E-49EF-A313-E8B51E50E782}"/>
              </a:ext>
            </a:extLst>
          </p:cNvPr>
          <p:cNvCxnSpPr>
            <a:cxnSpLocks/>
          </p:cNvCxnSpPr>
          <p:nvPr/>
        </p:nvCxnSpPr>
        <p:spPr>
          <a:xfrm>
            <a:off x="1988547" y="5105435"/>
            <a:ext cx="1512169"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0686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Gestor de tareas – preparación del proyecto</a:t>
            </a:r>
          </a:p>
        </p:txBody>
      </p:sp>
      <p:sp>
        <p:nvSpPr>
          <p:cNvPr id="5" name="Google Shape;73;p14"/>
          <p:cNvSpPr txBox="1">
            <a:spLocks/>
          </p:cNvSpPr>
          <p:nvPr/>
        </p:nvSpPr>
        <p:spPr>
          <a:xfrm>
            <a:off x="518643" y="1161922"/>
            <a:ext cx="9033741"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la organización del proyecto se ha decidido utilizar los principios de </a:t>
            </a:r>
            <a:r>
              <a:rPr lang="es-ES" sz="2200" b="1" dirty="0" err="1">
                <a:solidFill>
                  <a:schemeClr val="tx1"/>
                </a:solidFill>
                <a:latin typeface="Calibri" panose="020F0502020204030204" pitchFamily="34" charset="0"/>
                <a:cs typeface="Calibri" panose="020F0502020204030204" pitchFamily="34" charset="0"/>
              </a:rPr>
              <a:t>Clean</a:t>
            </a:r>
            <a:r>
              <a:rPr lang="es-ES" sz="2200" b="1" dirty="0">
                <a:solidFill>
                  <a:schemeClr val="tx1"/>
                </a:solidFill>
                <a:latin typeface="Calibri" panose="020F0502020204030204" pitchFamily="34" charset="0"/>
                <a:cs typeface="Calibri" panose="020F0502020204030204" pitchFamily="34" charset="0"/>
              </a:rPr>
              <a:t> </a:t>
            </a:r>
            <a:r>
              <a:rPr lang="es-ES" sz="2200" b="1" dirty="0" err="1">
                <a:solidFill>
                  <a:schemeClr val="tx1"/>
                </a:solidFill>
                <a:latin typeface="Calibri" panose="020F0502020204030204" pitchFamily="34" charset="0"/>
                <a:cs typeface="Calibri" panose="020F0502020204030204" pitchFamily="34" charset="0"/>
              </a:rPr>
              <a:t>Architecture</a:t>
            </a:r>
            <a:r>
              <a:rPr lang="es-ES" sz="2200" dirty="0">
                <a:solidFill>
                  <a:schemeClr val="tx1"/>
                </a:solidFill>
                <a:latin typeface="Calibri" panose="020F0502020204030204" pitchFamily="34" charset="0"/>
                <a:cs typeface="Calibri" panose="020F0502020204030204" pitchFamily="34" charset="0"/>
              </a:rPr>
              <a:t> que es un patrón de desarrollo del software en el que se separan las responsabilidades de manera que el código sea más fácil de mantener, de escalar y de testear.</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la imagen de la derecha se puede ver la estructura de carpetas.</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Siguiendo </a:t>
            </a:r>
            <a:r>
              <a:rPr lang="es-ES" sz="2200" dirty="0" err="1">
                <a:solidFill>
                  <a:schemeClr val="tx1"/>
                </a:solidFill>
                <a:latin typeface="Calibri" panose="020F0502020204030204" pitchFamily="34" charset="0"/>
                <a:cs typeface="Calibri" panose="020F0502020204030204" pitchFamily="34" charset="0"/>
              </a:rPr>
              <a:t>Clean</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Architecture</a:t>
            </a:r>
            <a:r>
              <a:rPr lang="es-ES" sz="2200" dirty="0">
                <a:solidFill>
                  <a:schemeClr val="tx1"/>
                </a:solidFill>
                <a:latin typeface="Calibri" panose="020F0502020204030204" pitchFamily="34" charset="0"/>
                <a:cs typeface="Calibri" panose="020F0502020204030204" pitchFamily="34" charset="0"/>
              </a:rPr>
              <a:t> el proyecto se divide en funcionalidades (</a:t>
            </a:r>
            <a:r>
              <a:rPr lang="es-ES" sz="2200" dirty="0" err="1">
                <a:solidFill>
                  <a:schemeClr val="tx1"/>
                </a:solidFill>
                <a:latin typeface="Calibri" panose="020F0502020204030204" pitchFamily="34" charset="0"/>
                <a:cs typeface="Calibri" panose="020F0502020204030204" pitchFamily="34" charset="0"/>
              </a:rPr>
              <a:t>features</a:t>
            </a:r>
            <a:r>
              <a:rPr lang="es-ES" sz="2200" dirty="0">
                <a:solidFill>
                  <a:schemeClr val="tx1"/>
                </a:solidFill>
                <a:latin typeface="Calibri" panose="020F0502020204030204" pitchFamily="34" charset="0"/>
                <a:cs typeface="Calibri" panose="020F0502020204030204" pitchFamily="34" charset="0"/>
              </a:rPr>
              <a:t>), en el ejemplo la única funcionalidad es la gestión de las tareas, por ello se crea el paquete </a:t>
            </a:r>
            <a:r>
              <a:rPr lang="es-ES" sz="2200" b="1" dirty="0" err="1">
                <a:solidFill>
                  <a:schemeClr val="tx1"/>
                </a:solidFill>
                <a:latin typeface="Calibri" panose="020F0502020204030204" pitchFamily="34" charset="0"/>
                <a:cs typeface="Calibri" panose="020F0502020204030204" pitchFamily="34" charset="0"/>
              </a:rPr>
              <a:t>tasks</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el paquete </a:t>
            </a:r>
            <a:r>
              <a:rPr lang="es-ES" sz="2200" b="1" dirty="0" err="1">
                <a:solidFill>
                  <a:schemeClr val="tx1"/>
                </a:solidFill>
                <a:latin typeface="Calibri" panose="020F0502020204030204" pitchFamily="34" charset="0"/>
                <a:cs typeface="Calibri" panose="020F0502020204030204" pitchFamily="34" charset="0"/>
              </a:rPr>
              <a:t>tasks</a:t>
            </a:r>
            <a:r>
              <a:rPr lang="es-ES" sz="2200" dirty="0">
                <a:solidFill>
                  <a:schemeClr val="tx1"/>
                </a:solidFill>
                <a:latin typeface="Calibri" panose="020F0502020204030204" pitchFamily="34" charset="0"/>
                <a:cs typeface="Calibri" panose="020F0502020204030204" pitchFamily="34" charset="0"/>
              </a:rPr>
              <a:t> se crean los paquetes:</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data</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domain</a:t>
            </a:r>
            <a:endParaRPr lang="es-ES" sz="22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ui</a:t>
            </a:r>
            <a:endParaRPr lang="es-ES" sz="22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35EFF46-F168-4FCF-AC00-D4983C99D4DA}"/>
              </a:ext>
            </a:extLst>
          </p:cNvPr>
          <p:cNvPicPr>
            <a:picLocks noChangeAspect="1"/>
          </p:cNvPicPr>
          <p:nvPr/>
        </p:nvPicPr>
        <p:blipFill>
          <a:blip r:embed="rId2"/>
          <a:stretch>
            <a:fillRect/>
          </a:stretch>
        </p:blipFill>
        <p:spPr>
          <a:xfrm>
            <a:off x="9680819" y="1145000"/>
            <a:ext cx="1992537" cy="5401455"/>
          </a:xfrm>
          <a:prstGeom prst="rect">
            <a:avLst/>
          </a:prstGeom>
          <a:noFill/>
          <a:ln w="57150">
            <a:solidFill>
              <a:schemeClr val="accent2"/>
            </a:solidFill>
          </a:ln>
        </p:spPr>
      </p:pic>
    </p:spTree>
    <p:extLst>
      <p:ext uri="{BB962C8B-B14F-4D97-AF65-F5344CB8AC3E}">
        <p14:creationId xmlns:p14="http://schemas.microsoft.com/office/powerpoint/2010/main" val="3477333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Gestor de tareas – preparación del proyecto</a:t>
            </a:r>
          </a:p>
        </p:txBody>
      </p:sp>
      <p:sp>
        <p:nvSpPr>
          <p:cNvPr id="5" name="Google Shape;73;p14"/>
          <p:cNvSpPr txBox="1">
            <a:spLocks/>
          </p:cNvSpPr>
          <p:nvPr/>
        </p:nvSpPr>
        <p:spPr>
          <a:xfrm>
            <a:off x="518643" y="1161922"/>
            <a:ext cx="9105749"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paquete </a:t>
            </a:r>
            <a:r>
              <a:rPr lang="es-ES" sz="2000" b="1" dirty="0" err="1">
                <a:solidFill>
                  <a:schemeClr val="tx1"/>
                </a:solidFill>
                <a:latin typeface="Calibri" panose="020F0502020204030204" pitchFamily="34" charset="0"/>
                <a:cs typeface="Calibri" panose="020F0502020204030204" pitchFamily="34" charset="0"/>
              </a:rPr>
              <a:t>tasks</a:t>
            </a:r>
            <a:r>
              <a:rPr lang="es-ES" sz="2000" dirty="0">
                <a:solidFill>
                  <a:schemeClr val="tx1"/>
                </a:solidFill>
                <a:latin typeface="Calibri" panose="020F0502020204030204" pitchFamily="34" charset="0"/>
                <a:cs typeface="Calibri" panose="020F0502020204030204" pitchFamily="34" charset="0"/>
              </a:rPr>
              <a:t> se crean los paquetes:</a:t>
            </a:r>
          </a:p>
          <a:p>
            <a:pPr>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data</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local: archivos para el acceso a los datos locales.</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database</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000" dirty="0">
                <a:solidFill>
                  <a:schemeClr val="tx1"/>
                </a:solidFill>
                <a:latin typeface="Calibri" panose="020F0502020204030204" pitchFamily="34" charset="0"/>
                <a:cs typeface="Calibri" panose="020F0502020204030204" pitchFamily="34" charset="0"/>
              </a:rPr>
              <a:t>	 definición de la BBDD SQLite.</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entities</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definiciones de las tablas de la BBDD.</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dao</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definición de las acciones que se pueden realizar sobre la BBDD.</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remote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 carpeta para incluir el acceso a datos desde mediante una API.)</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repository</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 encargado de decidir si los datos se obtienen de manera local o 						remota y de convertir los datos a clases del modelo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domain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0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000" b="1" dirty="0" err="1">
                <a:solidFill>
                  <a:schemeClr val="tx1"/>
                </a:solidFill>
                <a:latin typeface="Calibri" panose="020F0502020204030204" pitchFamily="34" charset="0"/>
                <a:cs typeface="Calibri" panose="020F0502020204030204" pitchFamily="34" charset="0"/>
              </a:rPr>
              <a:t>domain</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model</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definición de las clases que representarán la información obtenida de 				las tablas.</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usecase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 contiene la lógica de negocio (por ejemplo, validación de datos).</a:t>
            </a:r>
            <a:endParaRPr lang="es-ES" sz="20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000" b="1" dirty="0" err="1">
                <a:solidFill>
                  <a:schemeClr val="tx1"/>
                </a:solidFill>
                <a:latin typeface="Calibri" panose="020F0502020204030204" pitchFamily="34" charset="0"/>
                <a:cs typeface="Calibri" panose="020F0502020204030204" pitchFamily="34" charset="0"/>
              </a:rPr>
              <a:t>ui</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se incluyen las pantallas de esta </a:t>
            </a:r>
            <a:r>
              <a:rPr lang="es-ES" sz="2000" b="1" dirty="0" err="1">
                <a:solidFill>
                  <a:schemeClr val="tx1"/>
                </a:solidFill>
                <a:latin typeface="Calibri" panose="020F0502020204030204" pitchFamily="34" charset="0"/>
                <a:cs typeface="Calibri" panose="020F0502020204030204" pitchFamily="34" charset="0"/>
              </a:rPr>
              <a:t>feature</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viewmodels</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definición de los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viewmodel</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necesarios para las pantallas.</a:t>
            </a:r>
            <a:endParaRPr lang="es-ES" sz="2000" dirty="0">
              <a:solidFill>
                <a:schemeClr val="tx1"/>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89CDE21A-7C5C-420D-AB8E-804D3EB5F06C}"/>
              </a:ext>
            </a:extLst>
          </p:cNvPr>
          <p:cNvPicPr>
            <a:picLocks noChangeAspect="1"/>
          </p:cNvPicPr>
          <p:nvPr/>
        </p:nvPicPr>
        <p:blipFill>
          <a:blip r:embed="rId2"/>
          <a:stretch>
            <a:fillRect/>
          </a:stretch>
        </p:blipFill>
        <p:spPr>
          <a:xfrm>
            <a:off x="9680819" y="1145000"/>
            <a:ext cx="1992537" cy="5401455"/>
          </a:xfrm>
          <a:prstGeom prst="rect">
            <a:avLst/>
          </a:prstGeom>
          <a:noFill/>
          <a:ln w="57150">
            <a:solidFill>
              <a:schemeClr val="accent2"/>
            </a:solidFill>
          </a:ln>
        </p:spPr>
      </p:pic>
    </p:spTree>
    <p:extLst>
      <p:ext uri="{BB962C8B-B14F-4D97-AF65-F5344CB8AC3E}">
        <p14:creationId xmlns:p14="http://schemas.microsoft.com/office/powerpoint/2010/main" val="3320315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Gestor de tareas – preparación del proyecto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UI					  </a:t>
            </a:r>
            <a:r>
              <a:rPr lang="es-ES" sz="2800" dirty="0" err="1">
                <a:solidFill>
                  <a:schemeClr val="tx1"/>
                </a:solidFill>
                <a:latin typeface="Calibri" panose="020F0502020204030204" pitchFamily="34" charset="0"/>
                <a:cs typeface="Calibri" panose="020F0502020204030204" pitchFamily="34" charset="0"/>
              </a:rPr>
              <a:t>Domain</a:t>
            </a:r>
            <a:r>
              <a:rPr lang="es-ES" sz="2800" dirty="0">
                <a:solidFill>
                  <a:schemeClr val="tx1"/>
                </a:solidFill>
                <a:latin typeface="Calibri" panose="020F0502020204030204" pitchFamily="34" charset="0"/>
                <a:cs typeface="Calibri" panose="020F0502020204030204" pitchFamily="34" charset="0"/>
              </a:rPr>
              <a:t>								   Data</a:t>
            </a:r>
          </a:p>
        </p:txBody>
      </p:sp>
      <p:sp>
        <p:nvSpPr>
          <p:cNvPr id="2" name="Rectángulo 1">
            <a:extLst>
              <a:ext uri="{FF2B5EF4-FFF2-40B4-BE49-F238E27FC236}">
                <a16:creationId xmlns:a16="http://schemas.microsoft.com/office/drawing/2014/main" id="{7B7DEC8B-0409-43C7-B1B1-E80CAE2535F4}"/>
              </a:ext>
            </a:extLst>
          </p:cNvPr>
          <p:cNvSpPr/>
          <p:nvPr/>
        </p:nvSpPr>
        <p:spPr>
          <a:xfrm>
            <a:off x="704271" y="2635497"/>
            <a:ext cx="2052228" cy="1081408"/>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1"/>
                </a:solidFill>
              </a:rPr>
              <a:t>Screen</a:t>
            </a:r>
            <a:endParaRPr lang="es-ES" dirty="0">
              <a:solidFill>
                <a:schemeClr val="tx1"/>
              </a:solidFill>
            </a:endParaRPr>
          </a:p>
        </p:txBody>
      </p:sp>
      <p:sp>
        <p:nvSpPr>
          <p:cNvPr id="6" name="Rectángulo 5">
            <a:extLst>
              <a:ext uri="{FF2B5EF4-FFF2-40B4-BE49-F238E27FC236}">
                <a16:creationId xmlns:a16="http://schemas.microsoft.com/office/drawing/2014/main" id="{97493427-05F5-442D-AFC9-C3A7E40BE65C}"/>
              </a:ext>
            </a:extLst>
          </p:cNvPr>
          <p:cNvSpPr/>
          <p:nvPr/>
        </p:nvSpPr>
        <p:spPr>
          <a:xfrm>
            <a:off x="6384032" y="3778459"/>
            <a:ext cx="1440160" cy="648072"/>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1"/>
                </a:solidFill>
              </a:rPr>
              <a:t>Repository</a:t>
            </a:r>
            <a:endParaRPr lang="es-ES" dirty="0">
              <a:solidFill>
                <a:schemeClr val="tx1"/>
              </a:solidFill>
            </a:endParaRPr>
          </a:p>
        </p:txBody>
      </p:sp>
      <p:sp>
        <p:nvSpPr>
          <p:cNvPr id="7" name="Rectángulo 6">
            <a:extLst>
              <a:ext uri="{FF2B5EF4-FFF2-40B4-BE49-F238E27FC236}">
                <a16:creationId xmlns:a16="http://schemas.microsoft.com/office/drawing/2014/main" id="{DF9D6531-C74A-4195-84B7-3D17B8235733}"/>
              </a:ext>
            </a:extLst>
          </p:cNvPr>
          <p:cNvSpPr/>
          <p:nvPr/>
        </p:nvSpPr>
        <p:spPr>
          <a:xfrm>
            <a:off x="8281580" y="3375379"/>
            <a:ext cx="1440160" cy="648072"/>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DAO</a:t>
            </a:r>
          </a:p>
        </p:txBody>
      </p:sp>
      <p:sp>
        <p:nvSpPr>
          <p:cNvPr id="8" name="Rectángulo 7">
            <a:extLst>
              <a:ext uri="{FF2B5EF4-FFF2-40B4-BE49-F238E27FC236}">
                <a16:creationId xmlns:a16="http://schemas.microsoft.com/office/drawing/2014/main" id="{DA839441-2685-4033-A237-2497FB7A1DE8}"/>
              </a:ext>
            </a:extLst>
          </p:cNvPr>
          <p:cNvSpPr/>
          <p:nvPr/>
        </p:nvSpPr>
        <p:spPr>
          <a:xfrm>
            <a:off x="10082878" y="3375379"/>
            <a:ext cx="1440160" cy="648072"/>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BBDD</a:t>
            </a:r>
          </a:p>
        </p:txBody>
      </p:sp>
      <p:cxnSp>
        <p:nvCxnSpPr>
          <p:cNvPr id="10" name="Conector recto de flecha 9">
            <a:extLst>
              <a:ext uri="{FF2B5EF4-FFF2-40B4-BE49-F238E27FC236}">
                <a16:creationId xmlns:a16="http://schemas.microsoft.com/office/drawing/2014/main" id="{425E03D1-AD10-449E-9912-B0729A3F3753}"/>
              </a:ext>
            </a:extLst>
          </p:cNvPr>
          <p:cNvCxnSpPr>
            <a:cxnSpLocks/>
            <a:stCxn id="7" idx="3"/>
            <a:endCxn id="8" idx="1"/>
          </p:cNvCxnSpPr>
          <p:nvPr/>
        </p:nvCxnSpPr>
        <p:spPr>
          <a:xfrm>
            <a:off x="9721740" y="3699415"/>
            <a:ext cx="361138"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2" name="Rectángulo 11">
            <a:extLst>
              <a:ext uri="{FF2B5EF4-FFF2-40B4-BE49-F238E27FC236}">
                <a16:creationId xmlns:a16="http://schemas.microsoft.com/office/drawing/2014/main" id="{C96CAEA0-1C00-4DCE-B3F1-859977077F91}"/>
              </a:ext>
            </a:extLst>
          </p:cNvPr>
          <p:cNvSpPr/>
          <p:nvPr/>
        </p:nvSpPr>
        <p:spPr>
          <a:xfrm>
            <a:off x="6127693" y="2204864"/>
            <a:ext cx="5544616" cy="32490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cxnSp>
        <p:nvCxnSpPr>
          <p:cNvPr id="13" name="Conector recto de flecha 12">
            <a:extLst>
              <a:ext uri="{FF2B5EF4-FFF2-40B4-BE49-F238E27FC236}">
                <a16:creationId xmlns:a16="http://schemas.microsoft.com/office/drawing/2014/main" id="{F94C92EE-5FB7-464C-9B67-69AB6B9201B7}"/>
              </a:ext>
            </a:extLst>
          </p:cNvPr>
          <p:cNvCxnSpPr>
            <a:cxnSpLocks/>
            <a:stCxn id="6" idx="3"/>
            <a:endCxn id="7" idx="1"/>
          </p:cNvCxnSpPr>
          <p:nvPr/>
        </p:nvCxnSpPr>
        <p:spPr>
          <a:xfrm flipV="1">
            <a:off x="7824192" y="3699415"/>
            <a:ext cx="457388" cy="40308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6" name="Rectángulo 15">
            <a:extLst>
              <a:ext uri="{FF2B5EF4-FFF2-40B4-BE49-F238E27FC236}">
                <a16:creationId xmlns:a16="http://schemas.microsoft.com/office/drawing/2014/main" id="{5F3F33F8-81E2-4971-8F1E-BB09568CFF7B}"/>
              </a:ext>
            </a:extLst>
          </p:cNvPr>
          <p:cNvSpPr/>
          <p:nvPr/>
        </p:nvSpPr>
        <p:spPr>
          <a:xfrm>
            <a:off x="519691" y="2438693"/>
            <a:ext cx="2374776" cy="27811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7" name="Rectángulo 16">
            <a:extLst>
              <a:ext uri="{FF2B5EF4-FFF2-40B4-BE49-F238E27FC236}">
                <a16:creationId xmlns:a16="http://schemas.microsoft.com/office/drawing/2014/main" id="{9189FD2F-E7B1-4CF6-8522-8C92BD3E69D2}"/>
              </a:ext>
            </a:extLst>
          </p:cNvPr>
          <p:cNvSpPr/>
          <p:nvPr/>
        </p:nvSpPr>
        <p:spPr>
          <a:xfrm>
            <a:off x="1010305" y="4379204"/>
            <a:ext cx="1440160" cy="648072"/>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1"/>
                </a:solidFill>
              </a:rPr>
              <a:t>ViewModel</a:t>
            </a:r>
            <a:endParaRPr lang="es-ES" dirty="0">
              <a:solidFill>
                <a:schemeClr val="tx1"/>
              </a:solidFill>
            </a:endParaRPr>
          </a:p>
        </p:txBody>
      </p:sp>
      <p:sp>
        <p:nvSpPr>
          <p:cNvPr id="18" name="Rectángulo 17">
            <a:extLst>
              <a:ext uri="{FF2B5EF4-FFF2-40B4-BE49-F238E27FC236}">
                <a16:creationId xmlns:a16="http://schemas.microsoft.com/office/drawing/2014/main" id="{E265EE20-F547-427A-9C95-73516F0BCAED}"/>
              </a:ext>
            </a:extLst>
          </p:cNvPr>
          <p:cNvSpPr/>
          <p:nvPr/>
        </p:nvSpPr>
        <p:spPr>
          <a:xfrm>
            <a:off x="3791000" y="2995537"/>
            <a:ext cx="1440160" cy="648072"/>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Use Case</a:t>
            </a:r>
          </a:p>
        </p:txBody>
      </p:sp>
      <p:cxnSp>
        <p:nvCxnSpPr>
          <p:cNvPr id="19" name="Conector recto de flecha 18">
            <a:extLst>
              <a:ext uri="{FF2B5EF4-FFF2-40B4-BE49-F238E27FC236}">
                <a16:creationId xmlns:a16="http://schemas.microsoft.com/office/drawing/2014/main" id="{0D055425-E354-4D7B-A802-8A9C2BE6E5AE}"/>
              </a:ext>
            </a:extLst>
          </p:cNvPr>
          <p:cNvCxnSpPr>
            <a:cxnSpLocks/>
            <a:stCxn id="18" idx="3"/>
            <a:endCxn id="6" idx="1"/>
          </p:cNvCxnSpPr>
          <p:nvPr/>
        </p:nvCxnSpPr>
        <p:spPr>
          <a:xfrm>
            <a:off x="5231160" y="3319573"/>
            <a:ext cx="1152872" cy="782922"/>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ector recto de flecha 23">
            <a:extLst>
              <a:ext uri="{FF2B5EF4-FFF2-40B4-BE49-F238E27FC236}">
                <a16:creationId xmlns:a16="http://schemas.microsoft.com/office/drawing/2014/main" id="{C34FF3E5-EACF-4E35-BB6A-81A0C6542CC7}"/>
              </a:ext>
            </a:extLst>
          </p:cNvPr>
          <p:cNvCxnSpPr>
            <a:cxnSpLocks/>
            <a:stCxn id="2" idx="2"/>
            <a:endCxn id="17" idx="0"/>
          </p:cNvCxnSpPr>
          <p:nvPr/>
        </p:nvCxnSpPr>
        <p:spPr>
          <a:xfrm>
            <a:off x="1730385" y="3716905"/>
            <a:ext cx="0" cy="662299"/>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Conector recto de flecha 26">
            <a:extLst>
              <a:ext uri="{FF2B5EF4-FFF2-40B4-BE49-F238E27FC236}">
                <a16:creationId xmlns:a16="http://schemas.microsoft.com/office/drawing/2014/main" id="{861B0CBC-880B-4F80-91D0-B6156CD2C3F6}"/>
              </a:ext>
            </a:extLst>
          </p:cNvPr>
          <p:cNvCxnSpPr>
            <a:cxnSpLocks/>
            <a:stCxn id="17" idx="3"/>
            <a:endCxn id="18" idx="1"/>
          </p:cNvCxnSpPr>
          <p:nvPr/>
        </p:nvCxnSpPr>
        <p:spPr>
          <a:xfrm flipV="1">
            <a:off x="2450465" y="3319573"/>
            <a:ext cx="1340535" cy="1383667"/>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Rectángulo 30">
            <a:extLst>
              <a:ext uri="{FF2B5EF4-FFF2-40B4-BE49-F238E27FC236}">
                <a16:creationId xmlns:a16="http://schemas.microsoft.com/office/drawing/2014/main" id="{7DF725F4-22C7-464F-A00B-429F07D268EB}"/>
              </a:ext>
            </a:extLst>
          </p:cNvPr>
          <p:cNvSpPr/>
          <p:nvPr/>
        </p:nvSpPr>
        <p:spPr>
          <a:xfrm>
            <a:off x="4093223" y="4042310"/>
            <a:ext cx="840356" cy="478600"/>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1"/>
                </a:solidFill>
              </a:rPr>
              <a:t>Model</a:t>
            </a:r>
            <a:endParaRPr lang="es-ES" dirty="0">
              <a:solidFill>
                <a:schemeClr val="tx1"/>
              </a:solidFill>
            </a:endParaRPr>
          </a:p>
        </p:txBody>
      </p:sp>
      <p:sp>
        <p:nvSpPr>
          <p:cNvPr id="32" name="Rectángulo 31">
            <a:extLst>
              <a:ext uri="{FF2B5EF4-FFF2-40B4-BE49-F238E27FC236}">
                <a16:creationId xmlns:a16="http://schemas.microsoft.com/office/drawing/2014/main" id="{57616F06-29FE-4680-9C4E-A8E8FD7F9DED}"/>
              </a:ext>
            </a:extLst>
          </p:cNvPr>
          <p:cNvSpPr/>
          <p:nvPr/>
        </p:nvSpPr>
        <p:spPr>
          <a:xfrm>
            <a:off x="8584834" y="2581752"/>
            <a:ext cx="840356" cy="478600"/>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1"/>
                </a:solidFill>
              </a:rPr>
              <a:t>Entity</a:t>
            </a:r>
            <a:endParaRPr lang="es-ES" dirty="0">
              <a:solidFill>
                <a:schemeClr val="tx1"/>
              </a:solidFill>
            </a:endParaRPr>
          </a:p>
        </p:txBody>
      </p:sp>
      <p:cxnSp>
        <p:nvCxnSpPr>
          <p:cNvPr id="33" name="Conector recto de flecha 32">
            <a:extLst>
              <a:ext uri="{FF2B5EF4-FFF2-40B4-BE49-F238E27FC236}">
                <a16:creationId xmlns:a16="http://schemas.microsoft.com/office/drawing/2014/main" id="{C39EF7D4-961E-4070-8F2F-2DA83DF1BE25}"/>
              </a:ext>
            </a:extLst>
          </p:cNvPr>
          <p:cNvCxnSpPr>
            <a:cxnSpLocks/>
            <a:stCxn id="7" idx="0"/>
            <a:endCxn id="32" idx="2"/>
          </p:cNvCxnSpPr>
          <p:nvPr/>
        </p:nvCxnSpPr>
        <p:spPr>
          <a:xfrm flipV="1">
            <a:off x="9001660" y="3060352"/>
            <a:ext cx="3352" cy="315027"/>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Conector recto de flecha 37">
            <a:extLst>
              <a:ext uri="{FF2B5EF4-FFF2-40B4-BE49-F238E27FC236}">
                <a16:creationId xmlns:a16="http://schemas.microsoft.com/office/drawing/2014/main" id="{7D2539DA-7236-4493-989C-84BA7DE1CE9F}"/>
              </a:ext>
            </a:extLst>
          </p:cNvPr>
          <p:cNvCxnSpPr>
            <a:cxnSpLocks/>
            <a:stCxn id="18" idx="2"/>
            <a:endCxn id="31" idx="0"/>
          </p:cNvCxnSpPr>
          <p:nvPr/>
        </p:nvCxnSpPr>
        <p:spPr>
          <a:xfrm>
            <a:off x="4511080" y="3643609"/>
            <a:ext cx="2321" cy="398701"/>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6" name="Rectángulo 65">
            <a:extLst>
              <a:ext uri="{FF2B5EF4-FFF2-40B4-BE49-F238E27FC236}">
                <a16:creationId xmlns:a16="http://schemas.microsoft.com/office/drawing/2014/main" id="{0D8E6136-EC8D-459E-B37F-A8874CEECCE4}"/>
              </a:ext>
            </a:extLst>
          </p:cNvPr>
          <p:cNvSpPr/>
          <p:nvPr/>
        </p:nvSpPr>
        <p:spPr>
          <a:xfrm>
            <a:off x="8281580" y="4245871"/>
            <a:ext cx="1440160" cy="648072"/>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API</a:t>
            </a:r>
          </a:p>
        </p:txBody>
      </p:sp>
      <p:cxnSp>
        <p:nvCxnSpPr>
          <p:cNvPr id="67" name="Conector recto de flecha 66">
            <a:extLst>
              <a:ext uri="{FF2B5EF4-FFF2-40B4-BE49-F238E27FC236}">
                <a16:creationId xmlns:a16="http://schemas.microsoft.com/office/drawing/2014/main" id="{CACEB71B-CD64-42F6-9C6B-6751514CB7F5}"/>
              </a:ext>
            </a:extLst>
          </p:cNvPr>
          <p:cNvCxnSpPr>
            <a:cxnSpLocks/>
            <a:stCxn id="6" idx="3"/>
            <a:endCxn id="66" idx="1"/>
          </p:cNvCxnSpPr>
          <p:nvPr/>
        </p:nvCxnSpPr>
        <p:spPr>
          <a:xfrm>
            <a:off x="7824192" y="4102495"/>
            <a:ext cx="457388" cy="467412"/>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7" name="Rectángulo 86">
            <a:extLst>
              <a:ext uri="{FF2B5EF4-FFF2-40B4-BE49-F238E27FC236}">
                <a16:creationId xmlns:a16="http://schemas.microsoft.com/office/drawing/2014/main" id="{B66EC551-9E11-49FB-8C92-1DF023B1CB2F}"/>
              </a:ext>
            </a:extLst>
          </p:cNvPr>
          <p:cNvSpPr/>
          <p:nvPr/>
        </p:nvSpPr>
        <p:spPr>
          <a:xfrm>
            <a:off x="3465476" y="2765355"/>
            <a:ext cx="2091208" cy="212777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Tree>
    <p:extLst>
      <p:ext uri="{BB962C8B-B14F-4D97-AF65-F5344CB8AC3E}">
        <p14:creationId xmlns:p14="http://schemas.microsoft.com/office/powerpoint/2010/main" val="1934437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Gestor de tareas – Entidades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primer componente de </a:t>
            </a:r>
            <a:r>
              <a:rPr lang="es-ES" sz="2400" dirty="0" err="1">
                <a:solidFill>
                  <a:schemeClr val="tx1"/>
                </a:solidFill>
                <a:latin typeface="Calibri" panose="020F0502020204030204" pitchFamily="34" charset="0"/>
                <a:cs typeface="Calibri" panose="020F0502020204030204" pitchFamily="34" charset="0"/>
              </a:rPr>
              <a:t>Room</a:t>
            </a:r>
            <a:r>
              <a:rPr lang="es-ES" sz="2400" dirty="0">
                <a:solidFill>
                  <a:schemeClr val="tx1"/>
                </a:solidFill>
                <a:latin typeface="Calibri" panose="020F0502020204030204" pitchFamily="34" charset="0"/>
                <a:cs typeface="Calibri" panose="020F0502020204030204" pitchFamily="34" charset="0"/>
              </a:rPr>
              <a:t> que se va a implementar es la </a:t>
            </a:r>
            <a:r>
              <a:rPr lang="es-ES" sz="2400" b="1" dirty="0">
                <a:solidFill>
                  <a:schemeClr val="tx1"/>
                </a:solidFill>
                <a:latin typeface="Calibri" panose="020F0502020204030204" pitchFamily="34" charset="0"/>
                <a:cs typeface="Calibri" panose="020F0502020204030204" pitchFamily="34" charset="0"/>
              </a:rPr>
              <a:t>entidad</a:t>
            </a:r>
            <a:r>
              <a:rPr lang="es-ES" sz="2400" dirty="0">
                <a:solidFill>
                  <a:schemeClr val="tx1"/>
                </a:solidFill>
                <a:latin typeface="Calibri" panose="020F0502020204030204" pitchFamily="34" charset="0"/>
                <a:cs typeface="Calibri" panose="020F0502020204030204" pitchFamily="34" charset="0"/>
              </a:rPr>
              <a:t> que va a permitir </a:t>
            </a:r>
            <a:r>
              <a:rPr lang="es-ES" sz="2400" b="1" dirty="0">
                <a:solidFill>
                  <a:schemeClr val="tx1"/>
                </a:solidFill>
                <a:latin typeface="Calibri" panose="020F0502020204030204" pitchFamily="34" charset="0"/>
                <a:cs typeface="Calibri" panose="020F0502020204030204" pitchFamily="34" charset="0"/>
              </a:rPr>
              <a:t>representar los datos de la tabla</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La entidad debe ser una </a:t>
            </a:r>
            <a:r>
              <a:rPr lang="es-ES" sz="2400" b="1" dirty="0">
                <a:solidFill>
                  <a:schemeClr val="tx1"/>
                </a:solidFill>
                <a:latin typeface="Calibri" panose="020F0502020204030204" pitchFamily="34" charset="0"/>
                <a:cs typeface="Calibri" panose="020F0502020204030204" pitchFamily="34" charset="0"/>
              </a:rPr>
              <a:t>data </a:t>
            </a:r>
            <a:r>
              <a:rPr lang="es-ES" sz="2400" b="1" dirty="0" err="1">
                <a:solidFill>
                  <a:schemeClr val="tx1"/>
                </a:solidFill>
                <a:latin typeface="Calibri" panose="020F0502020204030204" pitchFamily="34" charset="0"/>
                <a:cs typeface="Calibri" panose="020F0502020204030204" pitchFamily="34" charset="0"/>
              </a:rPr>
              <a:t>class</a:t>
            </a:r>
            <a:r>
              <a:rPr lang="es-ES" sz="2400" dirty="0">
                <a:solidFill>
                  <a:schemeClr val="tx1"/>
                </a:solidFill>
                <a:latin typeface="Calibri" panose="020F0502020204030204" pitchFamily="34" charset="0"/>
                <a:cs typeface="Calibri" panose="020F0502020204030204" pitchFamily="34" charset="0"/>
              </a:rPr>
              <a:t> que en el caso de estudio se llamará </a:t>
            </a:r>
            <a:r>
              <a:rPr lang="es-ES" sz="2400" b="1" dirty="0" err="1">
                <a:solidFill>
                  <a:schemeClr val="tx1"/>
                </a:solidFill>
                <a:latin typeface="Calibri" panose="020F0502020204030204" pitchFamily="34" charset="0"/>
                <a:cs typeface="Calibri" panose="020F0502020204030204" pitchFamily="34" charset="0"/>
              </a:rPr>
              <a:t>TaskEntity</a:t>
            </a:r>
            <a:r>
              <a:rPr lang="es-ES" sz="2400" dirty="0">
                <a:solidFill>
                  <a:schemeClr val="tx1"/>
                </a:solidFill>
                <a:latin typeface="Calibri" panose="020F0502020204030204" pitchFamily="34" charset="0"/>
                <a:cs typeface="Calibri" panose="020F0502020204030204" pitchFamily="34" charset="0"/>
              </a:rPr>
              <a:t> :</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Con la notación </a:t>
            </a:r>
            <a:r>
              <a:rPr lang="es-ES" sz="2400" b="1" dirty="0">
                <a:solidFill>
                  <a:schemeClr val="tx1"/>
                </a:solidFill>
                <a:latin typeface="Calibri" panose="020F0502020204030204" pitchFamily="34" charset="0"/>
                <a:cs typeface="Calibri" panose="020F0502020204030204" pitchFamily="34" charset="0"/>
              </a:rPr>
              <a:t>@</a:t>
            </a:r>
            <a:r>
              <a:rPr lang="es-ES" sz="2400" dirty="0">
                <a:solidFill>
                  <a:schemeClr val="tx1"/>
                </a:solidFill>
                <a:latin typeface="Calibri" panose="020F0502020204030204" pitchFamily="34" charset="0"/>
                <a:cs typeface="Calibri" panose="020F0502020204030204" pitchFamily="34" charset="0"/>
              </a:rPr>
              <a:t> de </a:t>
            </a:r>
            <a:r>
              <a:rPr lang="es-ES" sz="2400" dirty="0" err="1">
                <a:solidFill>
                  <a:schemeClr val="tx1"/>
                </a:solidFill>
                <a:latin typeface="Calibri" panose="020F0502020204030204" pitchFamily="34" charset="0"/>
                <a:cs typeface="Calibri" panose="020F0502020204030204" pitchFamily="34" charset="0"/>
              </a:rPr>
              <a:t>Room</a:t>
            </a:r>
            <a:r>
              <a:rPr lang="es-ES" sz="2400" dirty="0">
                <a:solidFill>
                  <a:schemeClr val="tx1"/>
                </a:solidFill>
                <a:latin typeface="Calibri" panose="020F0502020204030204" pitchFamily="34" charset="0"/>
                <a:cs typeface="Calibri" panose="020F0502020204030204" pitchFamily="34" charset="0"/>
              </a:rPr>
              <a:t> se indica:</a:t>
            </a:r>
          </a:p>
          <a:p>
            <a:pPr lvl="1">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a:t>
            </a:r>
            <a:r>
              <a:rPr lang="es-ES" sz="2400" b="1" dirty="0" err="1">
                <a:solidFill>
                  <a:schemeClr val="tx1"/>
                </a:solidFill>
                <a:latin typeface="Calibri" panose="020F0502020204030204" pitchFamily="34" charset="0"/>
                <a:cs typeface="Calibri" panose="020F0502020204030204" pitchFamily="34" charset="0"/>
              </a:rPr>
              <a:t>Entity</a:t>
            </a:r>
            <a:r>
              <a:rPr lang="es-ES" sz="2400" dirty="0">
                <a:solidFill>
                  <a:schemeClr val="tx1"/>
                </a:solidFill>
                <a:latin typeface="Calibri" panose="020F0502020204030204" pitchFamily="34" charset="0"/>
                <a:cs typeface="Calibri" panose="020F0502020204030204" pitchFamily="34" charset="0"/>
              </a:rPr>
              <a:t>: nombre de la tabla a la que hace referencia</a:t>
            </a:r>
          </a:p>
          <a:p>
            <a:pPr lvl="1">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a:t>
            </a:r>
            <a:r>
              <a:rPr lang="es-ES" sz="2400" b="1" dirty="0" err="1">
                <a:solidFill>
                  <a:schemeClr val="tx1"/>
                </a:solidFill>
                <a:latin typeface="Calibri" panose="020F0502020204030204" pitchFamily="34" charset="0"/>
                <a:cs typeface="Calibri" panose="020F0502020204030204" pitchFamily="34" charset="0"/>
              </a:rPr>
              <a:t>PrimaryKey</a:t>
            </a:r>
            <a:r>
              <a:rPr lang="es-ES" sz="2400" dirty="0">
                <a:solidFill>
                  <a:schemeClr val="tx1"/>
                </a:solidFill>
                <a:latin typeface="Calibri" panose="020F0502020204030204" pitchFamily="34" charset="0"/>
                <a:cs typeface="Calibri" panose="020F0502020204030204" pitchFamily="34" charset="0"/>
              </a:rPr>
              <a:t>: la siguiente propiedad corresponde a la clave primaria.</a:t>
            </a:r>
          </a:p>
        </p:txBody>
      </p:sp>
      <p:pic>
        <p:nvPicPr>
          <p:cNvPr id="2" name="Imagen 1">
            <a:extLst>
              <a:ext uri="{FF2B5EF4-FFF2-40B4-BE49-F238E27FC236}">
                <a16:creationId xmlns:a16="http://schemas.microsoft.com/office/drawing/2014/main" id="{F0727C46-0ED4-4310-B31B-3F0154B8CB51}"/>
              </a:ext>
            </a:extLst>
          </p:cNvPr>
          <p:cNvPicPr>
            <a:picLocks noChangeAspect="1"/>
          </p:cNvPicPr>
          <p:nvPr/>
        </p:nvPicPr>
        <p:blipFill>
          <a:blip r:embed="rId2"/>
          <a:stretch>
            <a:fillRect/>
          </a:stretch>
        </p:blipFill>
        <p:spPr>
          <a:xfrm>
            <a:off x="4549371" y="3074265"/>
            <a:ext cx="3093257" cy="1559848"/>
          </a:xfrm>
          <a:prstGeom prst="rect">
            <a:avLst/>
          </a:prstGeom>
          <a:noFill/>
          <a:ln w="57150">
            <a:solidFill>
              <a:schemeClr val="accent2"/>
            </a:solidFill>
          </a:ln>
        </p:spPr>
      </p:pic>
    </p:spTree>
    <p:extLst>
      <p:ext uri="{BB962C8B-B14F-4D97-AF65-F5344CB8AC3E}">
        <p14:creationId xmlns:p14="http://schemas.microsoft.com/office/powerpoint/2010/main" val="285623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Gestor de tareas – Entidades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Otra opción disponible es </a:t>
            </a:r>
            <a:r>
              <a:rPr lang="es-ES" sz="2800" b="1" dirty="0">
                <a:solidFill>
                  <a:schemeClr val="tx1"/>
                </a:solidFill>
                <a:latin typeface="Calibri" panose="020F0502020204030204" pitchFamily="34" charset="0"/>
                <a:cs typeface="Calibri" panose="020F0502020204030204" pitchFamily="34" charset="0"/>
              </a:rPr>
              <a:t>@</a:t>
            </a:r>
            <a:r>
              <a:rPr lang="es-ES" sz="2800" b="1" dirty="0" err="1">
                <a:solidFill>
                  <a:schemeClr val="tx1"/>
                </a:solidFill>
                <a:latin typeface="Calibri" panose="020F0502020204030204" pitchFamily="34" charset="0"/>
                <a:cs typeface="Calibri" panose="020F0502020204030204" pitchFamily="34" charset="0"/>
              </a:rPr>
              <a:t>ColumnInfo</a:t>
            </a:r>
            <a:r>
              <a:rPr lang="es-ES" sz="2800" dirty="0">
                <a:solidFill>
                  <a:schemeClr val="tx1"/>
                </a:solidFill>
                <a:latin typeface="Calibri" panose="020F0502020204030204" pitchFamily="34" charset="0"/>
                <a:cs typeface="Calibri" panose="020F0502020204030204" pitchFamily="34" charset="0"/>
              </a:rPr>
              <a:t> que permite indicar un nombre diferente de columna en la base de datos.</a:t>
            </a:r>
            <a:endParaRPr lang="es-ES" sz="28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imagen la propiedad </a:t>
            </a:r>
            <a:r>
              <a:rPr lang="es-ES" sz="2800" b="1" dirty="0" err="1">
                <a:solidFill>
                  <a:schemeClr val="tx1"/>
                </a:solidFill>
                <a:latin typeface="Calibri" panose="020F0502020204030204" pitchFamily="34" charset="0"/>
                <a:cs typeface="Calibri" panose="020F0502020204030204" pitchFamily="34" charset="0"/>
              </a:rPr>
              <a:t>firstName</a:t>
            </a:r>
            <a:r>
              <a:rPr lang="es-ES" sz="2800" dirty="0">
                <a:solidFill>
                  <a:schemeClr val="tx1"/>
                </a:solidFill>
                <a:latin typeface="Calibri" panose="020F0502020204030204" pitchFamily="34" charset="0"/>
                <a:cs typeface="Calibri" panose="020F0502020204030204" pitchFamily="34" charset="0"/>
              </a:rPr>
              <a:t> de la clase corresponde a la columna </a:t>
            </a:r>
            <a:r>
              <a:rPr lang="es-ES" sz="2800" b="1" dirty="0" err="1">
                <a:solidFill>
                  <a:schemeClr val="tx1"/>
                </a:solidFill>
                <a:latin typeface="Calibri" panose="020F0502020204030204" pitchFamily="34" charset="0"/>
                <a:cs typeface="Calibri" panose="020F0502020204030204" pitchFamily="34" charset="0"/>
              </a:rPr>
              <a:t>first_name</a:t>
            </a:r>
            <a:r>
              <a:rPr lang="es-ES" sz="2800" dirty="0">
                <a:solidFill>
                  <a:schemeClr val="tx1"/>
                </a:solidFill>
                <a:latin typeface="Calibri" panose="020F0502020204030204" pitchFamily="34" charset="0"/>
                <a:cs typeface="Calibri" panose="020F0502020204030204" pitchFamily="34" charset="0"/>
              </a:rPr>
              <a:t> en la tabla de la base de datos.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a:t>
            </a:r>
            <a:r>
              <a:rPr lang="es-ES" sz="2800" dirty="0">
                <a:solidFill>
                  <a:schemeClr val="tx1"/>
                </a:solidFill>
                <a:latin typeface="Calibri" panose="020F0502020204030204" pitchFamily="34" charset="0"/>
                <a:cs typeface="Calibri" panose="020F0502020204030204" pitchFamily="34" charset="0"/>
                <a:hlinkClick r:id="rId2"/>
              </a:rPr>
              <a:t>documentación</a:t>
            </a:r>
            <a:r>
              <a:rPr lang="es-ES" sz="2800" dirty="0">
                <a:solidFill>
                  <a:schemeClr val="tx1"/>
                </a:solidFill>
                <a:latin typeface="Calibri" panose="020F0502020204030204" pitchFamily="34" charset="0"/>
                <a:cs typeface="Calibri" panose="020F0502020204030204" pitchFamily="34" charset="0"/>
              </a:rPr>
              <a:t> se pueden consultar todas las opciones posibles.</a:t>
            </a:r>
          </a:p>
        </p:txBody>
      </p:sp>
      <p:pic>
        <p:nvPicPr>
          <p:cNvPr id="3" name="Imagen 2">
            <a:extLst>
              <a:ext uri="{FF2B5EF4-FFF2-40B4-BE49-F238E27FC236}">
                <a16:creationId xmlns:a16="http://schemas.microsoft.com/office/drawing/2014/main" id="{3849D470-7C93-43E4-B046-A7ABB8F5B245}"/>
              </a:ext>
            </a:extLst>
          </p:cNvPr>
          <p:cNvPicPr>
            <a:picLocks noChangeAspect="1"/>
          </p:cNvPicPr>
          <p:nvPr/>
        </p:nvPicPr>
        <p:blipFill>
          <a:blip r:embed="rId3"/>
          <a:stretch>
            <a:fillRect/>
          </a:stretch>
        </p:blipFill>
        <p:spPr>
          <a:xfrm>
            <a:off x="3475361" y="2348880"/>
            <a:ext cx="5241278" cy="1368152"/>
          </a:xfrm>
          <a:prstGeom prst="rect">
            <a:avLst/>
          </a:prstGeom>
          <a:noFill/>
          <a:ln w="57150">
            <a:solidFill>
              <a:schemeClr val="accent2"/>
            </a:solidFill>
          </a:ln>
        </p:spPr>
      </p:pic>
    </p:spTree>
    <p:extLst>
      <p:ext uri="{BB962C8B-B14F-4D97-AF65-F5344CB8AC3E}">
        <p14:creationId xmlns:p14="http://schemas.microsoft.com/office/powerpoint/2010/main" val="2916183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Gestor de tareas – DAO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b="1" dirty="0">
                <a:solidFill>
                  <a:schemeClr val="tx1"/>
                </a:solidFill>
                <a:latin typeface="Calibri" panose="020F0502020204030204" pitchFamily="34" charset="0"/>
                <a:cs typeface="Calibri" panose="020F0502020204030204" pitchFamily="34" charset="0"/>
              </a:rPr>
              <a:t>DAO – Data Access </a:t>
            </a:r>
            <a:r>
              <a:rPr lang="es-ES" sz="2200" b="1" dirty="0" err="1">
                <a:solidFill>
                  <a:schemeClr val="tx1"/>
                </a:solidFill>
                <a:latin typeface="Calibri" panose="020F0502020204030204" pitchFamily="34" charset="0"/>
                <a:cs typeface="Calibri" panose="020F0502020204030204" pitchFamily="34" charset="0"/>
              </a:rPr>
              <a:t>Object</a:t>
            </a:r>
            <a:endParaRPr lang="es-ES" sz="22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DAO permite definir una serie de acciones sobre la base de datos de manera que esas acciones recibirán o devolverán un objeto de la clase </a:t>
            </a:r>
            <a:r>
              <a:rPr lang="es-ES" sz="2200" dirty="0" err="1">
                <a:solidFill>
                  <a:schemeClr val="tx1"/>
                </a:solidFill>
                <a:latin typeface="Calibri" panose="020F0502020204030204" pitchFamily="34" charset="0"/>
                <a:cs typeface="Calibri" panose="020F0502020204030204" pitchFamily="34" charset="0"/>
              </a:rPr>
              <a:t>Entity</a:t>
            </a:r>
            <a:r>
              <a:rPr lang="es-ES" sz="2200" dirty="0">
                <a:solidFill>
                  <a:schemeClr val="tx1"/>
                </a:solidFill>
                <a:latin typeface="Calibri" panose="020F0502020204030204" pitchFamily="34" charset="0"/>
                <a:cs typeface="Calibri" panose="020F0502020204030204" pitchFamily="34" charset="0"/>
              </a:rPr>
              <a:t> definida conteniendo en ella un registro de la base de datos.</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DAO debe ser una interfaz.</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Normalmente suele definirse un DAO por cada tabla de la base de datos.</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De esta manera dentro de un DAO se definen todas las acciones necesarias para crear el CRUD sobre la tabla asociada. Así, se mantiene una separación entre los diferentes accesos a la base de datos.</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el caso de que se necesite realizar una consulta que afecte a varias tablas esta acción se debe definir en el DAO de la tabla más importante de la consulta.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4421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Gestor de tareas – DAO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DAO para acceso con </a:t>
            </a:r>
            <a:r>
              <a:rPr lang="es-ES" sz="2000" b="1" dirty="0" err="1">
                <a:solidFill>
                  <a:schemeClr val="tx1"/>
                </a:solidFill>
                <a:latin typeface="Calibri" panose="020F0502020204030204" pitchFamily="34" charset="0"/>
                <a:cs typeface="Calibri" panose="020F0502020204030204" pitchFamily="34" charset="0"/>
              </a:rPr>
              <a:t>Room</a:t>
            </a:r>
            <a:r>
              <a:rPr lang="es-ES" sz="2000" b="1" dirty="0">
                <a:solidFill>
                  <a:schemeClr val="tx1"/>
                </a:solidFill>
                <a:latin typeface="Calibri" panose="020F0502020204030204" pitchFamily="34" charset="0"/>
                <a:cs typeface="Calibri" panose="020F0502020204030204" pitchFamily="34" charset="0"/>
              </a:rPr>
              <a:t> a la base de datos SQLite ROOM</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caso de estudio la </a:t>
            </a:r>
            <a:r>
              <a:rPr lang="es-ES" sz="2000" b="1" dirty="0">
                <a:solidFill>
                  <a:schemeClr val="tx1"/>
                </a:solidFill>
                <a:latin typeface="Calibri" panose="020F0502020204030204" pitchFamily="34" charset="0"/>
                <a:cs typeface="Calibri" panose="020F0502020204030204" pitchFamily="34" charset="0"/>
              </a:rPr>
              <a:t>interfaz</a:t>
            </a:r>
            <a:r>
              <a:rPr lang="es-ES" sz="2000" dirty="0">
                <a:solidFill>
                  <a:schemeClr val="tx1"/>
                </a:solidFill>
                <a:latin typeface="Calibri" panose="020F0502020204030204" pitchFamily="34" charset="0"/>
                <a:cs typeface="Calibri" panose="020F0502020204030204" pitchFamily="34" charset="0"/>
              </a:rPr>
              <a:t> se llamará </a:t>
            </a:r>
            <a:r>
              <a:rPr lang="es-ES" sz="2000" b="1" dirty="0" err="1">
                <a:solidFill>
                  <a:schemeClr val="tx1"/>
                </a:solidFill>
                <a:latin typeface="Calibri" panose="020F0502020204030204" pitchFamily="34" charset="0"/>
                <a:cs typeface="Calibri" panose="020F0502020204030204" pitchFamily="34" charset="0"/>
              </a:rPr>
              <a:t>TaskDAO</a:t>
            </a:r>
            <a:r>
              <a:rPr lang="es-ES" sz="20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C53B9930-514F-4BEE-9C62-CE8EB6064B9F}"/>
              </a:ext>
            </a:extLst>
          </p:cNvPr>
          <p:cNvPicPr>
            <a:picLocks noChangeAspect="1"/>
          </p:cNvPicPr>
          <p:nvPr/>
        </p:nvPicPr>
        <p:blipFill>
          <a:blip r:embed="rId2"/>
          <a:stretch>
            <a:fillRect/>
          </a:stretch>
        </p:blipFill>
        <p:spPr>
          <a:xfrm>
            <a:off x="3877638" y="2420888"/>
            <a:ext cx="4436723" cy="3495600"/>
          </a:xfrm>
          <a:prstGeom prst="rect">
            <a:avLst/>
          </a:prstGeom>
          <a:noFill/>
          <a:ln w="57150">
            <a:solidFill>
              <a:schemeClr val="accent2"/>
            </a:solidFill>
          </a:ln>
        </p:spPr>
      </p:pic>
    </p:spTree>
    <p:extLst>
      <p:ext uri="{BB962C8B-B14F-4D97-AF65-F5344CB8AC3E}">
        <p14:creationId xmlns:p14="http://schemas.microsoft.com/office/powerpoint/2010/main" val="853769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Gestor de tareas – DAO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DAO</a:t>
            </a: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métodos pueden devolver valores directamente o bien se puede devolver </a:t>
            </a:r>
            <a:r>
              <a:rPr lang="es-ES" sz="2000" dirty="0" err="1">
                <a:solidFill>
                  <a:schemeClr val="tx1"/>
                </a:solidFill>
                <a:latin typeface="Calibri" panose="020F0502020204030204" pitchFamily="34" charset="0"/>
                <a:cs typeface="Calibri" panose="020F0502020204030204" pitchFamily="34" charset="0"/>
              </a:rPr>
              <a:t>LiveData</a:t>
            </a:r>
            <a:r>
              <a:rPr lang="es-ES" sz="2000" dirty="0">
                <a:solidFill>
                  <a:schemeClr val="tx1"/>
                </a:solidFill>
                <a:latin typeface="Calibri" panose="020F0502020204030204" pitchFamily="34" charset="0"/>
                <a:cs typeface="Calibri" panose="020F0502020204030204" pitchFamily="34" charset="0"/>
              </a:rPr>
              <a:t> o Flow.</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caso de estudio se usa </a:t>
            </a:r>
            <a:r>
              <a:rPr lang="es-ES" sz="2000" dirty="0" err="1">
                <a:solidFill>
                  <a:schemeClr val="tx1"/>
                </a:solidFill>
                <a:latin typeface="Calibri" panose="020F0502020204030204" pitchFamily="34" charset="0"/>
                <a:cs typeface="Calibri" panose="020F0502020204030204" pitchFamily="34" charset="0"/>
              </a:rPr>
              <a:t>LiveData</a:t>
            </a:r>
            <a:r>
              <a:rPr lang="es-ES" sz="2000" dirty="0">
                <a:solidFill>
                  <a:schemeClr val="tx1"/>
                </a:solidFill>
                <a:latin typeface="Calibri" panose="020F0502020204030204" pitchFamily="34" charset="0"/>
                <a:cs typeface="Calibri" panose="020F0502020204030204" pitchFamily="34" charset="0"/>
              </a:rPr>
              <a:t> para que cada vez que haya un cambio en la consulta (se modifica la tabla), el </a:t>
            </a:r>
            <a:r>
              <a:rPr lang="es-ES" sz="2000" dirty="0" err="1">
                <a:solidFill>
                  <a:schemeClr val="tx1"/>
                </a:solidFill>
                <a:latin typeface="Calibri" panose="020F0502020204030204" pitchFamily="34" charset="0"/>
                <a:cs typeface="Calibri" panose="020F0502020204030204" pitchFamily="34" charset="0"/>
              </a:rPr>
              <a:t>LiveData</a:t>
            </a:r>
            <a:r>
              <a:rPr lang="es-ES" sz="2000" dirty="0">
                <a:solidFill>
                  <a:schemeClr val="tx1"/>
                </a:solidFill>
                <a:latin typeface="Calibri" panose="020F0502020204030204" pitchFamily="34" charset="0"/>
                <a:cs typeface="Calibri" panose="020F0502020204030204" pitchFamily="34" charset="0"/>
              </a:rPr>
              <a:t> lo emitirá y se podrá actualizar sin tener que realizar de nuevo la consulta.</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Como los métodos accederán a la base de datos (almacenamiento) deben ser </a:t>
            </a:r>
            <a:r>
              <a:rPr lang="es-ES" sz="2000" b="1" dirty="0">
                <a:solidFill>
                  <a:schemeClr val="tx1"/>
                </a:solidFill>
                <a:latin typeface="Calibri" panose="020F0502020204030204" pitchFamily="34" charset="0"/>
                <a:cs typeface="Calibri" panose="020F0502020204030204" pitchFamily="34" charset="0"/>
              </a:rPr>
              <a:t>funciones de suspensión </a:t>
            </a:r>
            <a:r>
              <a:rPr lang="es-ES" sz="2000" dirty="0">
                <a:solidFill>
                  <a:schemeClr val="tx1"/>
                </a:solidFill>
                <a:latin typeface="Calibri" panose="020F0502020204030204" pitchFamily="34" charset="0"/>
                <a:cs typeface="Calibri" panose="020F0502020204030204" pitchFamily="34" charset="0"/>
              </a:rPr>
              <a:t>para obligar a que se usen </a:t>
            </a:r>
            <a:r>
              <a:rPr lang="es-ES" sz="2000" b="1" dirty="0">
                <a:solidFill>
                  <a:schemeClr val="tx1"/>
                </a:solidFill>
                <a:latin typeface="Calibri" panose="020F0502020204030204" pitchFamily="34" charset="0"/>
                <a:cs typeface="Calibri" panose="020F0502020204030204" pitchFamily="34" charset="0"/>
              </a:rPr>
              <a:t>corrutinas</a:t>
            </a:r>
            <a:r>
              <a:rPr lang="es-ES" sz="2000" dirty="0">
                <a:solidFill>
                  <a:schemeClr val="tx1"/>
                </a:solidFill>
                <a:latin typeface="Calibri" panose="020F0502020204030204" pitchFamily="34" charset="0"/>
                <a:cs typeface="Calibri" panose="020F0502020204030204" pitchFamily="34" charset="0"/>
              </a:rPr>
              <a:t> (Dispatcher.IO) cuando se realicen llamadas a ellos.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caso del método </a:t>
            </a:r>
            <a:r>
              <a:rPr lang="es-ES" sz="2000" b="1" dirty="0" err="1">
                <a:solidFill>
                  <a:schemeClr val="tx1"/>
                </a:solidFill>
                <a:latin typeface="Calibri" panose="020F0502020204030204" pitchFamily="34" charset="0"/>
                <a:cs typeface="Calibri" panose="020F0502020204030204" pitchFamily="34" charset="0"/>
              </a:rPr>
              <a:t>getAllTask</a:t>
            </a:r>
            <a:r>
              <a:rPr lang="es-ES" sz="2000" dirty="0">
                <a:solidFill>
                  <a:schemeClr val="tx1"/>
                </a:solidFill>
                <a:latin typeface="Calibri" panose="020F0502020204030204" pitchFamily="34" charset="0"/>
                <a:cs typeface="Calibri" panose="020F0502020204030204" pitchFamily="34" charset="0"/>
              </a:rPr>
              <a:t> no es necesario indicarlo porque al devolver un </a:t>
            </a:r>
            <a:r>
              <a:rPr lang="es-ES" sz="2000" b="1" dirty="0" err="1">
                <a:solidFill>
                  <a:schemeClr val="tx1"/>
                </a:solidFill>
                <a:latin typeface="Calibri" panose="020F0502020204030204" pitchFamily="34" charset="0"/>
                <a:cs typeface="Calibri" panose="020F0502020204030204" pitchFamily="34" charset="0"/>
              </a:rPr>
              <a:t>LiveData</a:t>
            </a:r>
            <a:r>
              <a:rPr lang="es-ES" sz="2000" dirty="0">
                <a:solidFill>
                  <a:schemeClr val="tx1"/>
                </a:solidFill>
                <a:latin typeface="Calibri" panose="020F0502020204030204" pitchFamily="34" charset="0"/>
                <a:cs typeface="Calibri" panose="020F0502020204030204" pitchFamily="34" charset="0"/>
              </a:rPr>
              <a:t> ya se obliga a usar una corrutina cuando se realice una llamada a este método.</a:t>
            </a:r>
          </a:p>
        </p:txBody>
      </p:sp>
      <p:pic>
        <p:nvPicPr>
          <p:cNvPr id="3" name="Imagen 2">
            <a:extLst>
              <a:ext uri="{FF2B5EF4-FFF2-40B4-BE49-F238E27FC236}">
                <a16:creationId xmlns:a16="http://schemas.microsoft.com/office/drawing/2014/main" id="{8EDAD450-0F75-4DAB-84C4-249AD778378A}"/>
              </a:ext>
            </a:extLst>
          </p:cNvPr>
          <p:cNvPicPr>
            <a:picLocks noChangeAspect="1"/>
          </p:cNvPicPr>
          <p:nvPr/>
        </p:nvPicPr>
        <p:blipFill rotWithShape="1">
          <a:blip r:embed="rId2"/>
          <a:srcRect t="5732" b="64837"/>
          <a:stretch/>
        </p:blipFill>
        <p:spPr>
          <a:xfrm>
            <a:off x="2942192" y="4869160"/>
            <a:ext cx="6307615" cy="1214695"/>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5167F42D-F51B-4800-BEEE-0842A4BE6D6B}"/>
              </a:ext>
            </a:extLst>
          </p:cNvPr>
          <p:cNvCxnSpPr>
            <a:cxnSpLocks/>
          </p:cNvCxnSpPr>
          <p:nvPr/>
        </p:nvCxnSpPr>
        <p:spPr>
          <a:xfrm>
            <a:off x="2351584" y="5877272"/>
            <a:ext cx="93610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16956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Gestor de tareas – DAO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Con la notación de </a:t>
            </a:r>
            <a:r>
              <a:rPr lang="es-ES" sz="2000" dirty="0" err="1">
                <a:solidFill>
                  <a:schemeClr val="tx1"/>
                </a:solidFill>
                <a:latin typeface="Calibri" panose="020F0502020204030204" pitchFamily="34" charset="0"/>
                <a:cs typeface="Calibri" panose="020F0502020204030204" pitchFamily="34" charset="0"/>
              </a:rPr>
              <a:t>Room</a:t>
            </a:r>
            <a:r>
              <a:rPr lang="es-ES" sz="2000" dirty="0">
                <a:solidFill>
                  <a:schemeClr val="tx1"/>
                </a:solidFill>
                <a:latin typeface="Calibri" panose="020F0502020204030204" pitchFamily="34" charset="0"/>
                <a:cs typeface="Calibri" panose="020F0502020204030204" pitchFamily="34" charset="0"/>
              </a:rPr>
              <a:t> se indica:</a:t>
            </a: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a:t>
            </a:r>
            <a:r>
              <a:rPr lang="es-ES" sz="2000" b="1" dirty="0" err="1">
                <a:solidFill>
                  <a:schemeClr val="tx1"/>
                </a:solidFill>
                <a:latin typeface="Calibri" panose="020F0502020204030204" pitchFamily="34" charset="0"/>
                <a:cs typeface="Calibri" panose="020F0502020204030204" pitchFamily="34" charset="0"/>
              </a:rPr>
              <a:t>Dao</a:t>
            </a:r>
            <a:r>
              <a:rPr lang="es-ES" sz="2000" dirty="0">
                <a:solidFill>
                  <a:schemeClr val="tx1"/>
                </a:solidFill>
                <a:latin typeface="Calibri" panose="020F0502020204030204" pitchFamily="34" charset="0"/>
                <a:cs typeface="Calibri" panose="020F0502020204030204" pitchFamily="34" charset="0"/>
              </a:rPr>
              <a:t>: es un DAO de </a:t>
            </a:r>
            <a:r>
              <a:rPr lang="es-ES" sz="2000" dirty="0" err="1">
                <a:solidFill>
                  <a:schemeClr val="tx1"/>
                </a:solidFill>
                <a:latin typeface="Calibri" panose="020F0502020204030204" pitchFamily="34" charset="0"/>
                <a:cs typeface="Calibri" panose="020F0502020204030204" pitchFamily="34" charset="0"/>
              </a:rPr>
              <a:t>Room</a:t>
            </a: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a:t>
            </a:r>
            <a:r>
              <a:rPr lang="es-ES" sz="2000" b="1" dirty="0" err="1">
                <a:solidFill>
                  <a:schemeClr val="tx1"/>
                </a:solidFill>
                <a:latin typeface="Calibri" panose="020F0502020204030204" pitchFamily="34" charset="0"/>
                <a:cs typeface="Calibri" panose="020F0502020204030204" pitchFamily="34" charset="0"/>
              </a:rPr>
              <a:t>Query</a:t>
            </a:r>
            <a:r>
              <a:rPr lang="es-ES" sz="2000" dirty="0">
                <a:solidFill>
                  <a:schemeClr val="tx1"/>
                </a:solidFill>
                <a:latin typeface="Calibri" panose="020F0502020204030204" pitchFamily="34" charset="0"/>
                <a:cs typeface="Calibri" panose="020F0502020204030204" pitchFamily="34" charset="0"/>
              </a:rPr>
              <a:t>: consulta personalizada (puede ser de cualquier tipo: SELECT, INSERT, UPDATE o DELETE).</a:t>
            </a: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a:t>
            </a:r>
            <a:r>
              <a:rPr lang="es-ES" sz="2000" b="1" dirty="0" err="1">
                <a:solidFill>
                  <a:schemeClr val="tx1"/>
                </a:solidFill>
                <a:latin typeface="Calibri" panose="020F0502020204030204" pitchFamily="34" charset="0"/>
                <a:cs typeface="Calibri" panose="020F0502020204030204" pitchFamily="34" charset="0"/>
              </a:rPr>
              <a:t>Insert</a:t>
            </a:r>
            <a:r>
              <a:rPr lang="es-ES" sz="2000" dirty="0">
                <a:solidFill>
                  <a:schemeClr val="tx1"/>
                </a:solidFill>
                <a:latin typeface="Calibri" panose="020F0502020204030204" pitchFamily="34" charset="0"/>
                <a:cs typeface="Calibri" panose="020F0502020204030204" pitchFamily="34" charset="0"/>
              </a:rPr>
              <a:t>: consulta que guarda en la tabla un registro con los datos del objeto recibido.</a:t>
            </a: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a:t>
            </a:r>
            <a:r>
              <a:rPr lang="es-ES" sz="2000" b="1" dirty="0" err="1">
                <a:solidFill>
                  <a:schemeClr val="tx1"/>
                </a:solidFill>
                <a:latin typeface="Calibri" panose="020F0502020204030204" pitchFamily="34" charset="0"/>
                <a:cs typeface="Calibri" panose="020F0502020204030204" pitchFamily="34" charset="0"/>
              </a:rPr>
              <a:t>Delete</a:t>
            </a:r>
            <a:r>
              <a:rPr lang="es-ES" sz="2000" dirty="0">
                <a:solidFill>
                  <a:schemeClr val="tx1"/>
                </a:solidFill>
                <a:latin typeface="Calibri" panose="020F0502020204030204" pitchFamily="34" charset="0"/>
                <a:cs typeface="Calibri" panose="020F0502020204030204" pitchFamily="34" charset="0"/>
              </a:rPr>
              <a:t>: consulta que elimina de la tabla el registro que coincide con el objeto recibido.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las consultas personalizadas se pueden indicar el parámetro de la función con </a:t>
            </a:r>
            <a:r>
              <a:rPr lang="es-ES" sz="2000" b="1" dirty="0">
                <a:solidFill>
                  <a:schemeClr val="tx1"/>
                </a:solidFill>
                <a:latin typeface="Calibri" panose="020F0502020204030204" pitchFamily="34" charset="0"/>
                <a:cs typeface="Calibri" panose="020F0502020204030204" pitchFamily="34" charset="0"/>
              </a:rPr>
              <a:t>:</a:t>
            </a:r>
            <a:r>
              <a:rPr lang="es-ES" sz="2000" dirty="0">
                <a:solidFill>
                  <a:schemeClr val="tx1"/>
                </a:solidFill>
                <a:latin typeface="Calibri" panose="020F0502020204030204" pitchFamily="34" charset="0"/>
                <a:cs typeface="Calibri" panose="020F0502020204030204" pitchFamily="34" charset="0"/>
              </a:rPr>
              <a:t> de manera que si en la consulta se indica </a:t>
            </a:r>
            <a:r>
              <a:rPr lang="es-ES" sz="2000" b="1" dirty="0">
                <a:solidFill>
                  <a:schemeClr val="tx1"/>
                </a:solidFill>
                <a:latin typeface="Calibri" panose="020F0502020204030204" pitchFamily="34" charset="0"/>
                <a:cs typeface="Calibri" panose="020F0502020204030204" pitchFamily="34" charset="0"/>
              </a:rPr>
              <a:t>:</a:t>
            </a:r>
            <a:r>
              <a:rPr lang="es-ES" sz="2000" b="1" dirty="0" err="1">
                <a:solidFill>
                  <a:schemeClr val="tx1"/>
                </a:solidFill>
                <a:latin typeface="Calibri" panose="020F0502020204030204" pitchFamily="34" charset="0"/>
                <a:cs typeface="Calibri" panose="020F0502020204030204" pitchFamily="34" charset="0"/>
              </a:rPr>
              <a:t>name</a:t>
            </a:r>
            <a:r>
              <a:rPr lang="es-ES" sz="2000" dirty="0">
                <a:solidFill>
                  <a:schemeClr val="tx1"/>
                </a:solidFill>
                <a:latin typeface="Calibri" panose="020F0502020204030204" pitchFamily="34" charset="0"/>
                <a:cs typeface="Calibri" panose="020F0502020204030204" pitchFamily="34" charset="0"/>
              </a:rPr>
              <a:t> este es el parámetro </a:t>
            </a:r>
            <a:r>
              <a:rPr lang="es-ES" sz="2000" b="1" dirty="0" err="1">
                <a:solidFill>
                  <a:schemeClr val="tx1"/>
                </a:solidFill>
                <a:latin typeface="Calibri" panose="020F0502020204030204" pitchFamily="34" charset="0"/>
                <a:cs typeface="Calibri" panose="020F0502020204030204" pitchFamily="34" charset="0"/>
              </a:rPr>
              <a:t>name</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String</a:t>
            </a:r>
            <a:r>
              <a:rPr lang="es-ES" sz="2000" dirty="0">
                <a:solidFill>
                  <a:schemeClr val="tx1"/>
                </a:solidFill>
                <a:latin typeface="Calibri" panose="020F0502020204030204" pitchFamily="34" charset="0"/>
                <a:cs typeface="Calibri" panose="020F0502020204030204" pitchFamily="34" charset="0"/>
              </a:rPr>
              <a:t> de la función.</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la instrucción </a:t>
            </a:r>
            <a:r>
              <a:rPr lang="es-ES" sz="2000" dirty="0" err="1">
                <a:solidFill>
                  <a:schemeClr val="tx1"/>
                </a:solidFill>
                <a:latin typeface="Calibri" panose="020F0502020204030204" pitchFamily="34" charset="0"/>
                <a:cs typeface="Calibri" panose="020F0502020204030204" pitchFamily="34" charset="0"/>
              </a:rPr>
              <a:t>insert</a:t>
            </a:r>
            <a:r>
              <a:rPr lang="es-ES" sz="2000" dirty="0">
                <a:solidFill>
                  <a:schemeClr val="tx1"/>
                </a:solidFill>
                <a:latin typeface="Calibri" panose="020F0502020204030204" pitchFamily="34" charset="0"/>
                <a:cs typeface="Calibri" panose="020F0502020204030204" pitchFamily="34" charset="0"/>
              </a:rPr>
              <a:t> se puede indicar la estrategia en caso de conflicto, en el caso de estudio se ha decidido que si ya existe un registro con los mismos datos que la entidad, se reemplaza el registro.</a:t>
            </a:r>
          </a:p>
        </p:txBody>
      </p:sp>
      <p:pic>
        <p:nvPicPr>
          <p:cNvPr id="6" name="Imagen 5">
            <a:extLst>
              <a:ext uri="{FF2B5EF4-FFF2-40B4-BE49-F238E27FC236}">
                <a16:creationId xmlns:a16="http://schemas.microsoft.com/office/drawing/2014/main" id="{8FDC7013-7393-45CC-B544-58F8566B7676}"/>
              </a:ext>
            </a:extLst>
          </p:cNvPr>
          <p:cNvPicPr>
            <a:picLocks noChangeAspect="1"/>
          </p:cNvPicPr>
          <p:nvPr/>
        </p:nvPicPr>
        <p:blipFill rotWithShape="1">
          <a:blip r:embed="rId2"/>
          <a:srcRect t="1172" b="48501"/>
          <a:stretch/>
        </p:blipFill>
        <p:spPr>
          <a:xfrm>
            <a:off x="1443254" y="4725144"/>
            <a:ext cx="4436723" cy="1759226"/>
          </a:xfrm>
          <a:prstGeom prst="rect">
            <a:avLst/>
          </a:prstGeom>
          <a:noFill/>
          <a:ln w="57150">
            <a:solidFill>
              <a:schemeClr val="accent2"/>
            </a:solidFill>
          </a:ln>
        </p:spPr>
      </p:pic>
      <p:pic>
        <p:nvPicPr>
          <p:cNvPr id="7" name="Imagen 6">
            <a:extLst>
              <a:ext uri="{FF2B5EF4-FFF2-40B4-BE49-F238E27FC236}">
                <a16:creationId xmlns:a16="http://schemas.microsoft.com/office/drawing/2014/main" id="{C9BC2B97-EFB4-4A67-9689-6569BD249F94}"/>
              </a:ext>
            </a:extLst>
          </p:cNvPr>
          <p:cNvPicPr>
            <a:picLocks noChangeAspect="1"/>
          </p:cNvPicPr>
          <p:nvPr/>
        </p:nvPicPr>
        <p:blipFill rotWithShape="1">
          <a:blip r:embed="rId2"/>
          <a:srcRect t="51703"/>
          <a:stretch/>
        </p:blipFill>
        <p:spPr>
          <a:xfrm>
            <a:off x="6312024" y="4858200"/>
            <a:ext cx="4436723" cy="1688256"/>
          </a:xfrm>
          <a:prstGeom prst="rect">
            <a:avLst/>
          </a:prstGeom>
          <a:noFill/>
          <a:ln w="57150">
            <a:solidFill>
              <a:schemeClr val="accent2"/>
            </a:solidFill>
          </a:ln>
        </p:spPr>
      </p:pic>
    </p:spTree>
    <p:extLst>
      <p:ext uri="{BB962C8B-B14F-4D97-AF65-F5344CB8AC3E}">
        <p14:creationId xmlns:p14="http://schemas.microsoft.com/office/powerpoint/2010/main" val="2251466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a:t>
            </a:r>
            <a:r>
              <a:rPr lang="es-ES" sz="3600" b="1" cap="none" dirty="0" err="1">
                <a:solidFill>
                  <a:schemeClr val="accent1"/>
                </a:solidFill>
                <a:latin typeface="Calibri" panose="020F0502020204030204" pitchFamily="34" charset="0"/>
                <a:cs typeface="Calibri" panose="020F0502020204030204" pitchFamily="34" charset="0"/>
              </a:rPr>
              <a:t>DataStore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Con </a:t>
            </a:r>
            <a:r>
              <a:rPr lang="es-ES" sz="2600" dirty="0" err="1">
                <a:solidFill>
                  <a:schemeClr val="tx1"/>
                </a:solidFill>
                <a:latin typeface="Calibri" panose="020F0502020204030204" pitchFamily="34" charset="0"/>
                <a:cs typeface="Calibri" panose="020F0502020204030204" pitchFamily="34" charset="0"/>
              </a:rPr>
              <a:t>DataStore</a:t>
            </a:r>
            <a:r>
              <a:rPr lang="es-ES" sz="2600" dirty="0">
                <a:solidFill>
                  <a:schemeClr val="tx1"/>
                </a:solidFill>
                <a:latin typeface="Calibri" panose="020F0502020204030204" pitchFamily="34" charset="0"/>
                <a:cs typeface="Calibri" panose="020F0502020204030204" pitchFamily="34" charset="0"/>
              </a:rPr>
              <a:t> se pueden crear </a:t>
            </a:r>
            <a:r>
              <a:rPr lang="es-ES" sz="2600" dirty="0" err="1">
                <a:solidFill>
                  <a:schemeClr val="tx1"/>
                </a:solidFill>
                <a:latin typeface="Calibri" panose="020F0502020204030204" pitchFamily="34" charset="0"/>
                <a:cs typeface="Calibri" panose="020F0502020204030204" pitchFamily="34" charset="0"/>
              </a:rPr>
              <a:t>crear</a:t>
            </a:r>
            <a:r>
              <a:rPr lang="es-ES" sz="2600" dirty="0">
                <a:solidFill>
                  <a:schemeClr val="tx1"/>
                </a:solidFill>
                <a:latin typeface="Calibri" panose="020F0502020204030204" pitchFamily="34" charset="0"/>
                <a:cs typeface="Calibri" panose="020F0502020204030204" pitchFamily="34" charset="0"/>
              </a:rPr>
              <a:t> archivos para guardar información, generalmente preferencias.</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La ventaja de </a:t>
            </a:r>
            <a:r>
              <a:rPr lang="es-ES" sz="2600" dirty="0" err="1">
                <a:solidFill>
                  <a:schemeClr val="tx1"/>
                </a:solidFill>
                <a:latin typeface="Calibri" panose="020F0502020204030204" pitchFamily="34" charset="0"/>
                <a:cs typeface="Calibri" panose="020F0502020204030204" pitchFamily="34" charset="0"/>
              </a:rPr>
              <a:t>DataStore</a:t>
            </a:r>
            <a:r>
              <a:rPr lang="es-ES" sz="2600" dirty="0">
                <a:solidFill>
                  <a:schemeClr val="tx1"/>
                </a:solidFill>
                <a:latin typeface="Calibri" panose="020F0502020204030204" pitchFamily="34" charset="0"/>
                <a:cs typeface="Calibri" panose="020F0502020204030204" pitchFamily="34" charset="0"/>
              </a:rPr>
              <a:t> radica en que es el sistema operativo el que maneja toda la gestión de los archivos de preferencias.</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b="1" dirty="0">
                <a:solidFill>
                  <a:schemeClr val="tx1"/>
                </a:solidFill>
                <a:latin typeface="Calibri" panose="020F0502020204030204" pitchFamily="34" charset="0"/>
                <a:cs typeface="Calibri" panose="020F0502020204030204" pitchFamily="34" charset="0"/>
              </a:rPr>
              <a:t>Reglas para usar </a:t>
            </a:r>
            <a:r>
              <a:rPr lang="es-ES" sz="2600" b="1" dirty="0" err="1">
                <a:solidFill>
                  <a:schemeClr val="tx1"/>
                </a:solidFill>
                <a:latin typeface="Calibri" panose="020F0502020204030204" pitchFamily="34" charset="0"/>
                <a:cs typeface="Calibri" panose="020F0502020204030204" pitchFamily="34" charset="0"/>
              </a:rPr>
              <a:t>DataStore</a:t>
            </a:r>
            <a:r>
              <a:rPr lang="es-ES" sz="2600" b="1"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600" dirty="0">
                <a:solidFill>
                  <a:schemeClr val="tx1"/>
                </a:solidFill>
                <a:latin typeface="Calibri" panose="020F0502020204030204" pitchFamily="34" charset="0"/>
                <a:cs typeface="Calibri" panose="020F0502020204030204" pitchFamily="34" charset="0"/>
              </a:rPr>
              <a:t>Solo mantener una instancia de </a:t>
            </a:r>
            <a:r>
              <a:rPr lang="es-ES" sz="2600" dirty="0" err="1">
                <a:solidFill>
                  <a:schemeClr val="tx1"/>
                </a:solidFill>
                <a:latin typeface="Calibri" panose="020F0502020204030204" pitchFamily="34" charset="0"/>
                <a:cs typeface="Calibri" panose="020F0502020204030204" pitchFamily="34" charset="0"/>
              </a:rPr>
              <a:t>DataStore</a:t>
            </a:r>
            <a:r>
              <a:rPr lang="es-ES" sz="2600" dirty="0">
                <a:solidFill>
                  <a:schemeClr val="tx1"/>
                </a:solidFill>
                <a:latin typeface="Calibri" panose="020F0502020204030204" pitchFamily="34" charset="0"/>
                <a:cs typeface="Calibri" panose="020F0502020204030204" pitchFamily="34" charset="0"/>
              </a:rPr>
              <a:t> abierta sobre el mismo archivo.</a:t>
            </a:r>
          </a:p>
          <a:p>
            <a:pPr lvl="1">
              <a:spcBef>
                <a:spcPts val="0"/>
              </a:spcBef>
              <a:spcAft>
                <a:spcPts val="0"/>
              </a:spcAft>
            </a:pPr>
            <a:r>
              <a:rPr lang="es-ES" sz="2600" dirty="0">
                <a:solidFill>
                  <a:schemeClr val="tx1"/>
                </a:solidFill>
                <a:latin typeface="Calibri" panose="020F0502020204030204" pitchFamily="34" charset="0"/>
                <a:cs typeface="Calibri" panose="020F0502020204030204" pitchFamily="34" charset="0"/>
              </a:rPr>
              <a:t>El tipo genérico de </a:t>
            </a:r>
            <a:r>
              <a:rPr lang="es-ES" sz="2600" dirty="0" err="1">
                <a:solidFill>
                  <a:schemeClr val="tx1"/>
                </a:solidFill>
                <a:latin typeface="Calibri" panose="020F0502020204030204" pitchFamily="34" charset="0"/>
                <a:cs typeface="Calibri" panose="020F0502020204030204" pitchFamily="34" charset="0"/>
              </a:rPr>
              <a:t>DataStore</a:t>
            </a:r>
            <a:r>
              <a:rPr lang="es-ES" sz="2600" dirty="0">
                <a:solidFill>
                  <a:schemeClr val="tx1"/>
                </a:solidFill>
                <a:latin typeface="Calibri" panose="020F0502020204030204" pitchFamily="34" charset="0"/>
                <a:cs typeface="Calibri" panose="020F0502020204030204" pitchFamily="34" charset="0"/>
              </a:rPr>
              <a:t> debe ser inmutable (al declarar el objeto).</a:t>
            </a:r>
          </a:p>
          <a:p>
            <a:pPr lvl="1">
              <a:spcBef>
                <a:spcPts val="0"/>
              </a:spcBef>
              <a:spcAft>
                <a:spcPts val="0"/>
              </a:spcAft>
            </a:pPr>
            <a:r>
              <a:rPr lang="es-ES" sz="2600" dirty="0">
                <a:solidFill>
                  <a:schemeClr val="tx1"/>
                </a:solidFill>
                <a:latin typeface="Calibri" panose="020F0502020204030204" pitchFamily="34" charset="0"/>
                <a:cs typeface="Calibri" panose="020F0502020204030204" pitchFamily="34" charset="0"/>
              </a:rPr>
              <a:t>No mezclar nunca </a:t>
            </a:r>
            <a:r>
              <a:rPr lang="es-ES" sz="2600" dirty="0" err="1">
                <a:solidFill>
                  <a:schemeClr val="tx1"/>
                </a:solidFill>
                <a:latin typeface="Calibri" panose="020F0502020204030204" pitchFamily="34" charset="0"/>
                <a:cs typeface="Calibri" panose="020F0502020204030204" pitchFamily="34" charset="0"/>
              </a:rPr>
              <a:t>SingleProcessDataStore</a:t>
            </a:r>
            <a:r>
              <a:rPr lang="es-ES" sz="2600" dirty="0">
                <a:solidFill>
                  <a:schemeClr val="tx1"/>
                </a:solidFill>
                <a:latin typeface="Calibri" panose="020F0502020204030204" pitchFamily="34" charset="0"/>
                <a:cs typeface="Calibri" panose="020F0502020204030204" pitchFamily="34" charset="0"/>
              </a:rPr>
              <a:t> y </a:t>
            </a:r>
            <a:r>
              <a:rPr lang="es-ES" sz="2600" dirty="0" err="1">
                <a:solidFill>
                  <a:schemeClr val="tx1"/>
                </a:solidFill>
                <a:latin typeface="Calibri" panose="020F0502020204030204" pitchFamily="34" charset="0"/>
                <a:cs typeface="Calibri" panose="020F0502020204030204" pitchFamily="34" charset="0"/>
              </a:rPr>
              <a:t>MultiProcessDataStore</a:t>
            </a:r>
            <a:r>
              <a:rPr lang="es-ES" sz="2600" dirty="0">
                <a:solidFill>
                  <a:schemeClr val="tx1"/>
                </a:solidFill>
                <a:latin typeface="Calibri" panose="020F0502020204030204" pitchFamily="34" charset="0"/>
                <a:cs typeface="Calibri" panose="020F0502020204030204" pitchFamily="34" charset="0"/>
              </a:rPr>
              <a:t> para el mismo archivo de preferencias.</a:t>
            </a:r>
          </a:p>
        </p:txBody>
      </p:sp>
    </p:spTree>
    <p:extLst>
      <p:ext uri="{BB962C8B-B14F-4D97-AF65-F5344CB8AC3E}">
        <p14:creationId xmlns:p14="http://schemas.microsoft.com/office/powerpoint/2010/main" val="2352156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Gestor de tareas – Base de datos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 base de datos se debe definir con una </a:t>
            </a:r>
            <a:r>
              <a:rPr lang="es-ES" sz="2000" b="1" dirty="0">
                <a:solidFill>
                  <a:schemeClr val="tx1"/>
                </a:solidFill>
                <a:latin typeface="Calibri" panose="020F0502020204030204" pitchFamily="34" charset="0"/>
                <a:cs typeface="Calibri" panose="020F0502020204030204" pitchFamily="34" charset="0"/>
              </a:rPr>
              <a:t>clase abstracta</a:t>
            </a:r>
            <a:r>
              <a:rPr lang="es-ES" sz="2000" dirty="0">
                <a:solidFill>
                  <a:schemeClr val="tx1"/>
                </a:solidFill>
                <a:latin typeface="Calibri" panose="020F0502020204030204" pitchFamily="34" charset="0"/>
                <a:cs typeface="Calibri" panose="020F0502020204030204" pitchFamily="34" charset="0"/>
              </a:rPr>
              <a:t> que </a:t>
            </a:r>
            <a:r>
              <a:rPr lang="es-ES" sz="2000" b="1" dirty="0">
                <a:solidFill>
                  <a:schemeClr val="tx1"/>
                </a:solidFill>
                <a:latin typeface="Calibri" panose="020F0502020204030204" pitchFamily="34" charset="0"/>
                <a:cs typeface="Calibri" panose="020F0502020204030204" pitchFamily="34" charset="0"/>
              </a:rPr>
              <a:t>extienda de </a:t>
            </a:r>
            <a:r>
              <a:rPr lang="es-ES" sz="2000" b="1" dirty="0" err="1">
                <a:solidFill>
                  <a:schemeClr val="tx1"/>
                </a:solidFill>
                <a:latin typeface="Calibri" panose="020F0502020204030204" pitchFamily="34" charset="0"/>
                <a:cs typeface="Calibri" panose="020F0502020204030204" pitchFamily="34" charset="0"/>
              </a:rPr>
              <a:t>RoomDatabase</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en la que se definirá la configuración de la base de datos y se obtendrá el acceso a la base de datos, en caso de no existir aún la base de datos también la creará.</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caso de estudio la </a:t>
            </a:r>
            <a:r>
              <a:rPr lang="es-ES" sz="2000" b="1" dirty="0">
                <a:solidFill>
                  <a:schemeClr val="tx1"/>
                </a:solidFill>
                <a:latin typeface="Calibri" panose="020F0502020204030204" pitchFamily="34" charset="0"/>
                <a:cs typeface="Calibri" panose="020F0502020204030204" pitchFamily="34" charset="0"/>
              </a:rPr>
              <a:t>base de datos</a:t>
            </a:r>
            <a:r>
              <a:rPr lang="es-ES" sz="2000" dirty="0">
                <a:solidFill>
                  <a:schemeClr val="tx1"/>
                </a:solidFill>
                <a:latin typeface="Calibri" panose="020F0502020204030204" pitchFamily="34" charset="0"/>
                <a:cs typeface="Calibri" panose="020F0502020204030204" pitchFamily="34" charset="0"/>
              </a:rPr>
              <a:t> se declara en la clase abstracta </a:t>
            </a:r>
            <a:r>
              <a:rPr lang="es-ES" sz="2000" b="1" dirty="0" err="1">
                <a:solidFill>
                  <a:schemeClr val="tx1"/>
                </a:solidFill>
                <a:latin typeface="Calibri" panose="020F0502020204030204" pitchFamily="34" charset="0"/>
                <a:cs typeface="Calibri" panose="020F0502020204030204" pitchFamily="34" charset="0"/>
              </a:rPr>
              <a:t>TasksDatabase</a:t>
            </a:r>
            <a:r>
              <a:rPr lang="es-ES" sz="20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23B57E6B-C6E0-43B3-BB47-4A3C6CFBF949}"/>
              </a:ext>
            </a:extLst>
          </p:cNvPr>
          <p:cNvPicPr>
            <a:picLocks noChangeAspect="1"/>
          </p:cNvPicPr>
          <p:nvPr/>
        </p:nvPicPr>
        <p:blipFill rotWithShape="1">
          <a:blip r:embed="rId2"/>
          <a:srcRect t="1429"/>
          <a:stretch/>
        </p:blipFill>
        <p:spPr>
          <a:xfrm>
            <a:off x="4013117" y="2881086"/>
            <a:ext cx="4165766" cy="3665370"/>
          </a:xfrm>
          <a:prstGeom prst="rect">
            <a:avLst/>
          </a:prstGeom>
          <a:noFill/>
          <a:ln w="57150">
            <a:solidFill>
              <a:schemeClr val="accent2"/>
            </a:solidFill>
          </a:ln>
        </p:spPr>
      </p:pic>
    </p:spTree>
    <p:extLst>
      <p:ext uri="{BB962C8B-B14F-4D97-AF65-F5344CB8AC3E}">
        <p14:creationId xmlns:p14="http://schemas.microsoft.com/office/powerpoint/2010/main" val="1473327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Gestor de tareas – Base de datos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Con la notación de </a:t>
            </a:r>
            <a:r>
              <a:rPr lang="es-ES" sz="2000" dirty="0" err="1">
                <a:solidFill>
                  <a:schemeClr val="tx1"/>
                </a:solidFill>
                <a:latin typeface="Calibri" panose="020F0502020204030204" pitchFamily="34" charset="0"/>
                <a:cs typeface="Calibri" panose="020F0502020204030204" pitchFamily="34" charset="0"/>
              </a:rPr>
              <a:t>Room</a:t>
            </a:r>
            <a:r>
              <a:rPr lang="es-ES" sz="2000" dirty="0">
                <a:solidFill>
                  <a:schemeClr val="tx1"/>
                </a:solidFill>
                <a:latin typeface="Calibri" panose="020F0502020204030204" pitchFamily="34" charset="0"/>
                <a:cs typeface="Calibri" panose="020F0502020204030204" pitchFamily="34" charset="0"/>
              </a:rPr>
              <a:t> se indica:</a:t>
            </a: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a:t>
            </a:r>
            <a:r>
              <a:rPr lang="es-ES" sz="2000" b="1" dirty="0" err="1">
                <a:solidFill>
                  <a:schemeClr val="tx1"/>
                </a:solidFill>
                <a:latin typeface="Calibri" panose="020F0502020204030204" pitchFamily="34" charset="0"/>
                <a:cs typeface="Calibri" panose="020F0502020204030204" pitchFamily="34" charset="0"/>
              </a:rPr>
              <a:t>Database</a:t>
            </a:r>
            <a:r>
              <a:rPr lang="es-ES" sz="2000" dirty="0">
                <a:solidFill>
                  <a:schemeClr val="tx1"/>
                </a:solidFill>
                <a:latin typeface="Calibri" panose="020F0502020204030204" pitchFamily="34" charset="0"/>
                <a:cs typeface="Calibri" panose="020F0502020204030204" pitchFamily="34" charset="0"/>
              </a:rPr>
              <a:t>: mediante un array se indican todas las entidades asociadas a la base de datos. Se puede usar la notación </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 o la función </a:t>
            </a:r>
            <a:r>
              <a:rPr lang="es-ES" sz="2000" b="1" dirty="0" err="1">
                <a:solidFill>
                  <a:schemeClr val="tx1"/>
                </a:solidFill>
                <a:latin typeface="Calibri" panose="020F0502020204030204" pitchFamily="34" charset="0"/>
                <a:cs typeface="Calibri" panose="020F0502020204030204" pitchFamily="34" charset="0"/>
              </a:rPr>
              <a:t>arrayOf</a:t>
            </a:r>
            <a:r>
              <a:rPr lang="es-ES" sz="2000" b="1" dirty="0">
                <a:solidFill>
                  <a:schemeClr val="tx1"/>
                </a:solidFill>
                <a:latin typeface="Calibri" panose="020F0502020204030204" pitchFamily="34" charset="0"/>
                <a:cs typeface="Calibri" panose="020F0502020204030204" pitchFamily="34" charset="0"/>
              </a:rPr>
              <a:t>()</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 función </a:t>
            </a:r>
            <a:r>
              <a:rPr lang="es-ES" sz="2000" b="1" dirty="0" err="1">
                <a:solidFill>
                  <a:schemeClr val="tx1"/>
                </a:solidFill>
                <a:latin typeface="Calibri" panose="020F0502020204030204" pitchFamily="34" charset="0"/>
                <a:cs typeface="Calibri" panose="020F0502020204030204" pitchFamily="34" charset="0"/>
              </a:rPr>
              <a:t>getInstance</a:t>
            </a:r>
            <a:r>
              <a:rPr lang="es-ES" sz="2000" dirty="0">
                <a:solidFill>
                  <a:schemeClr val="tx1"/>
                </a:solidFill>
                <a:latin typeface="Calibri" panose="020F0502020204030204" pitchFamily="34" charset="0"/>
                <a:cs typeface="Calibri" panose="020F0502020204030204" pitchFamily="34" charset="0"/>
              </a:rPr>
              <a:t> necesita del contexto de la aplicación y en al llamada al método </a:t>
            </a:r>
            <a:r>
              <a:rPr lang="es-ES" sz="2000" b="1" dirty="0" err="1">
                <a:solidFill>
                  <a:schemeClr val="tx1"/>
                </a:solidFill>
                <a:latin typeface="Calibri" panose="020F0502020204030204" pitchFamily="34" charset="0"/>
                <a:cs typeface="Calibri" panose="020F0502020204030204" pitchFamily="34" charset="0"/>
              </a:rPr>
              <a:t>databaseBuilder</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se debe indicar el nombre de la base de datos. En el caso de estudio será "</a:t>
            </a:r>
            <a:r>
              <a:rPr lang="es-ES" sz="2000" dirty="0" err="1">
                <a:solidFill>
                  <a:schemeClr val="tx1"/>
                </a:solidFill>
                <a:latin typeface="Calibri" panose="020F0502020204030204" pitchFamily="34" charset="0"/>
                <a:cs typeface="Calibri" panose="020F0502020204030204" pitchFamily="34" charset="0"/>
              </a:rPr>
              <a:t>tasks-db</a:t>
            </a:r>
            <a:r>
              <a:rPr lang="es-ES" sz="2000" dirty="0">
                <a:solidFill>
                  <a:schemeClr val="tx1"/>
                </a:solidFill>
                <a:latin typeface="Calibri" panose="020F0502020204030204" pitchFamily="34" charset="0"/>
                <a:cs typeface="Calibri" panose="020F0502020204030204" pitchFamily="34" charset="0"/>
              </a:rPr>
              <a:t>".</a:t>
            </a:r>
          </a:p>
        </p:txBody>
      </p:sp>
      <p:pic>
        <p:nvPicPr>
          <p:cNvPr id="10" name="Imagen 9">
            <a:extLst>
              <a:ext uri="{FF2B5EF4-FFF2-40B4-BE49-F238E27FC236}">
                <a16:creationId xmlns:a16="http://schemas.microsoft.com/office/drawing/2014/main" id="{CFD4651E-8AB5-477A-99E2-B83EE8BD38C0}"/>
              </a:ext>
            </a:extLst>
          </p:cNvPr>
          <p:cNvPicPr>
            <a:picLocks noChangeAspect="1"/>
          </p:cNvPicPr>
          <p:nvPr/>
        </p:nvPicPr>
        <p:blipFill rotWithShape="1">
          <a:blip r:embed="rId3"/>
          <a:srcRect t="1429"/>
          <a:stretch/>
        </p:blipFill>
        <p:spPr>
          <a:xfrm>
            <a:off x="4190462" y="3210092"/>
            <a:ext cx="3811075" cy="3353285"/>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DDB07542-A4C7-4BE8-9BA7-5E4B8854864B}"/>
              </a:ext>
            </a:extLst>
          </p:cNvPr>
          <p:cNvCxnSpPr>
            <a:cxnSpLocks/>
          </p:cNvCxnSpPr>
          <p:nvPr/>
        </p:nvCxnSpPr>
        <p:spPr>
          <a:xfrm flipV="1">
            <a:off x="3876725" y="4568971"/>
            <a:ext cx="792087"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C38D8A45-6CC9-44D9-91B3-F9CFC220BA79}"/>
              </a:ext>
            </a:extLst>
          </p:cNvPr>
          <p:cNvCxnSpPr>
            <a:cxnSpLocks/>
          </p:cNvCxnSpPr>
          <p:nvPr/>
        </p:nvCxnSpPr>
        <p:spPr>
          <a:xfrm flipH="1" flipV="1">
            <a:off x="6632406" y="5358938"/>
            <a:ext cx="656448" cy="46697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25D2EB0D-B62E-468C-9668-E01FCDBC9754}"/>
              </a:ext>
            </a:extLst>
          </p:cNvPr>
          <p:cNvCxnSpPr>
            <a:cxnSpLocks/>
          </p:cNvCxnSpPr>
          <p:nvPr/>
        </p:nvCxnSpPr>
        <p:spPr>
          <a:xfrm flipH="1" flipV="1">
            <a:off x="7752184" y="3435379"/>
            <a:ext cx="720080" cy="41881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63882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Gestor de tareas – Repositorio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El repositorio se encarga de:</a:t>
            </a:r>
          </a:p>
          <a:p>
            <a:pPr>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Decidir si los datos se obtienen de manera local o de una API (incluso de mantenerlos sincronizados).</a:t>
            </a:r>
          </a:p>
          <a:p>
            <a:pPr>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Convertir los datos entre el modelo de datos de la interfaz (</a:t>
            </a:r>
            <a:r>
              <a:rPr lang="es-ES" sz="2000" dirty="0" err="1">
                <a:solidFill>
                  <a:schemeClr val="tx1"/>
                </a:solidFill>
                <a:latin typeface="Calibri" panose="020F0502020204030204" pitchFamily="34" charset="0"/>
                <a:cs typeface="Calibri" panose="020F0502020204030204" pitchFamily="34" charset="0"/>
              </a:rPr>
              <a:t>domain</a:t>
            </a:r>
            <a:r>
              <a:rPr lang="es-ES" sz="2000" dirty="0">
                <a:solidFill>
                  <a:schemeClr val="tx1"/>
                </a:solidFill>
                <a:latin typeface="Calibri" panose="020F0502020204030204" pitchFamily="34" charset="0"/>
                <a:cs typeface="Calibri" panose="020F0502020204030204" pitchFamily="34" charset="0"/>
              </a:rPr>
              <a:t>) y el de le base de datos (</a:t>
            </a:r>
            <a:r>
              <a:rPr lang="es-ES" sz="2000" dirty="0" err="1">
                <a:solidFill>
                  <a:schemeClr val="tx1"/>
                </a:solidFill>
                <a:latin typeface="Calibri" panose="020F0502020204030204" pitchFamily="34" charset="0"/>
                <a:cs typeface="Calibri" panose="020F0502020204030204" pitchFamily="34" charset="0"/>
              </a:rPr>
              <a:t>Entity</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El repositorio debe recibir una instancia del DAO para realizar las acciones y debe implementar las mismas acciones que se permiten en el DAO. En el caso de estudio se declara en la clase </a:t>
            </a:r>
            <a:r>
              <a:rPr lang="es-ES" sz="2000" b="1" dirty="0" err="1">
                <a:solidFill>
                  <a:schemeClr val="tx1"/>
                </a:solidFill>
                <a:latin typeface="Calibri" panose="020F0502020204030204" pitchFamily="34" charset="0"/>
                <a:cs typeface="Calibri" panose="020F0502020204030204" pitchFamily="34" charset="0"/>
              </a:rPr>
              <a:t>TaskRepository</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p:txBody>
      </p:sp>
      <p:cxnSp>
        <p:nvCxnSpPr>
          <p:cNvPr id="12" name="Conector recto de flecha 11">
            <a:extLst>
              <a:ext uri="{FF2B5EF4-FFF2-40B4-BE49-F238E27FC236}">
                <a16:creationId xmlns:a16="http://schemas.microsoft.com/office/drawing/2014/main" id="{C38D8A45-6CC9-44D9-91B3-F9CFC220BA79}"/>
              </a:ext>
            </a:extLst>
          </p:cNvPr>
          <p:cNvCxnSpPr>
            <a:cxnSpLocks/>
          </p:cNvCxnSpPr>
          <p:nvPr/>
        </p:nvCxnSpPr>
        <p:spPr>
          <a:xfrm flipH="1" flipV="1">
            <a:off x="6632406" y="5358938"/>
            <a:ext cx="656448" cy="46697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 name="Imagen 1">
            <a:extLst>
              <a:ext uri="{FF2B5EF4-FFF2-40B4-BE49-F238E27FC236}">
                <a16:creationId xmlns:a16="http://schemas.microsoft.com/office/drawing/2014/main" id="{1C16BA37-B686-4126-BAB2-CF9E281A71E5}"/>
              </a:ext>
            </a:extLst>
          </p:cNvPr>
          <p:cNvPicPr>
            <a:picLocks noChangeAspect="1"/>
          </p:cNvPicPr>
          <p:nvPr/>
        </p:nvPicPr>
        <p:blipFill>
          <a:blip r:embed="rId3"/>
          <a:stretch>
            <a:fillRect/>
          </a:stretch>
        </p:blipFill>
        <p:spPr>
          <a:xfrm>
            <a:off x="2612548" y="3182934"/>
            <a:ext cx="6966904" cy="3237239"/>
          </a:xfrm>
          <a:prstGeom prst="rect">
            <a:avLst/>
          </a:prstGeom>
          <a:noFill/>
          <a:ln w="57150">
            <a:solidFill>
              <a:schemeClr val="accent2"/>
            </a:solidFill>
          </a:ln>
        </p:spPr>
      </p:pic>
    </p:spTree>
    <p:extLst>
      <p:ext uri="{BB962C8B-B14F-4D97-AF65-F5344CB8AC3E}">
        <p14:creationId xmlns:p14="http://schemas.microsoft.com/office/powerpoint/2010/main" val="1552240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Gestor de tareas – Dominio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El modelo es la representación de los datos que se utiliza en la interfaz gráfica, se declara en la clase </a:t>
            </a:r>
            <a:r>
              <a:rPr lang="es-ES" sz="2000" b="1" dirty="0" err="1">
                <a:solidFill>
                  <a:schemeClr val="tx1"/>
                </a:solidFill>
                <a:latin typeface="Calibri" panose="020F0502020204030204" pitchFamily="34" charset="0"/>
                <a:cs typeface="Calibri" panose="020F0502020204030204" pitchFamily="34" charset="0"/>
              </a:rPr>
              <a:t>Task</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casos de uso se encargan de enlazar el modelo con las acciones que se pueden realizar en la BBDD añadiendo la lógica de negocio necesaria como puede ser la validación de datos antes de insertar datos en la BBDD, se declara en la clase </a:t>
            </a:r>
            <a:r>
              <a:rPr lang="es-ES" sz="2000" b="1" dirty="0" err="1">
                <a:solidFill>
                  <a:schemeClr val="tx1"/>
                </a:solidFill>
                <a:latin typeface="Calibri" panose="020F0502020204030204" pitchFamily="34" charset="0"/>
                <a:cs typeface="Calibri" panose="020F0502020204030204" pitchFamily="34" charset="0"/>
              </a:rPr>
              <a:t>TaskUseCase</a:t>
            </a:r>
            <a:r>
              <a:rPr lang="es-ES" sz="2000" dirty="0">
                <a:solidFill>
                  <a:schemeClr val="tx1"/>
                </a:solidFill>
                <a:latin typeface="Calibri" panose="020F0502020204030204" pitchFamily="34" charset="0"/>
                <a:cs typeface="Calibri" panose="020F0502020204030204" pitchFamily="34" charset="0"/>
              </a:rPr>
              <a:t>.</a:t>
            </a:r>
          </a:p>
        </p:txBody>
      </p:sp>
      <p:pic>
        <p:nvPicPr>
          <p:cNvPr id="6" name="Imagen 5">
            <a:extLst>
              <a:ext uri="{FF2B5EF4-FFF2-40B4-BE49-F238E27FC236}">
                <a16:creationId xmlns:a16="http://schemas.microsoft.com/office/drawing/2014/main" id="{17C8985E-17F1-43EA-A541-C45E84C70A3E}"/>
              </a:ext>
            </a:extLst>
          </p:cNvPr>
          <p:cNvPicPr>
            <a:picLocks noChangeAspect="1"/>
          </p:cNvPicPr>
          <p:nvPr/>
        </p:nvPicPr>
        <p:blipFill>
          <a:blip r:embed="rId3"/>
          <a:stretch>
            <a:fillRect/>
          </a:stretch>
        </p:blipFill>
        <p:spPr>
          <a:xfrm>
            <a:off x="6096000" y="2852936"/>
            <a:ext cx="3887640" cy="3693520"/>
          </a:xfrm>
          <a:prstGeom prst="rect">
            <a:avLst/>
          </a:prstGeom>
          <a:noFill/>
          <a:ln w="57150">
            <a:solidFill>
              <a:schemeClr val="accent2"/>
            </a:solidFill>
          </a:ln>
        </p:spPr>
      </p:pic>
      <p:pic>
        <p:nvPicPr>
          <p:cNvPr id="7" name="Imagen 6">
            <a:extLst>
              <a:ext uri="{FF2B5EF4-FFF2-40B4-BE49-F238E27FC236}">
                <a16:creationId xmlns:a16="http://schemas.microsoft.com/office/drawing/2014/main" id="{6B99D10B-2186-47DE-A8DE-67778A7C17F8}"/>
              </a:ext>
            </a:extLst>
          </p:cNvPr>
          <p:cNvPicPr>
            <a:picLocks noChangeAspect="1"/>
          </p:cNvPicPr>
          <p:nvPr/>
        </p:nvPicPr>
        <p:blipFill>
          <a:blip r:embed="rId4"/>
          <a:stretch>
            <a:fillRect/>
          </a:stretch>
        </p:blipFill>
        <p:spPr>
          <a:xfrm>
            <a:off x="2639616" y="4227513"/>
            <a:ext cx="2187781" cy="944366"/>
          </a:xfrm>
          <a:prstGeom prst="rect">
            <a:avLst/>
          </a:prstGeom>
          <a:noFill/>
          <a:ln w="57150">
            <a:solidFill>
              <a:schemeClr val="accent2"/>
            </a:solidFill>
          </a:ln>
        </p:spPr>
      </p:pic>
    </p:spTree>
    <p:extLst>
      <p:ext uri="{BB962C8B-B14F-4D97-AF65-F5344CB8AC3E}">
        <p14:creationId xmlns:p14="http://schemas.microsoft.com/office/powerpoint/2010/main" val="355094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Gestor de tareas – </a:t>
            </a:r>
            <a:r>
              <a:rPr lang="es-ES" sz="3600" b="1" cap="none" dirty="0" err="1">
                <a:solidFill>
                  <a:schemeClr val="accent1"/>
                </a:solidFill>
                <a:latin typeface="Calibri" panose="020F0502020204030204" pitchFamily="34" charset="0"/>
                <a:cs typeface="Calibri" panose="020F0502020204030204" pitchFamily="34" charset="0"/>
              </a:rPr>
              <a:t>ViewModel</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definirán dos </a:t>
            </a:r>
            <a:r>
              <a:rPr lang="es-ES" sz="2400" dirty="0" err="1">
                <a:solidFill>
                  <a:schemeClr val="tx1"/>
                </a:solidFill>
                <a:latin typeface="Calibri" panose="020F0502020204030204" pitchFamily="34" charset="0"/>
                <a:cs typeface="Calibri" panose="020F0502020204030204" pitchFamily="34" charset="0"/>
              </a:rPr>
              <a:t>ViewModel</a:t>
            </a:r>
            <a:r>
              <a:rPr lang="es-ES" sz="2400" dirty="0">
                <a:solidFill>
                  <a:schemeClr val="tx1"/>
                </a:solidFill>
                <a:latin typeface="Calibri" panose="020F0502020204030204" pitchFamily="34" charset="0"/>
                <a:cs typeface="Calibri" panose="020F0502020204030204" pitchFamily="34" charset="0"/>
              </a:rPr>
              <a:t>, el primero se utilizará mantener los estados de </a:t>
            </a:r>
            <a:r>
              <a:rPr lang="es-ES" sz="2400" dirty="0" err="1">
                <a:solidFill>
                  <a:schemeClr val="tx1"/>
                </a:solidFill>
                <a:latin typeface="Calibri" panose="020F0502020204030204" pitchFamily="34" charset="0"/>
                <a:cs typeface="Calibri" panose="020F0502020204030204" pitchFamily="34" charset="0"/>
              </a:rPr>
              <a:t>MainScreen</a:t>
            </a:r>
            <a:r>
              <a:rPr lang="es-ES" sz="2400" dirty="0">
                <a:solidFill>
                  <a:schemeClr val="tx1"/>
                </a:solidFill>
                <a:latin typeface="Calibri" panose="020F0502020204030204" pitchFamily="34" charset="0"/>
                <a:cs typeface="Calibri" panose="020F0502020204030204" pitchFamily="34" charset="0"/>
              </a:rPr>
              <a:t> y se definirá en el archivo </a:t>
            </a:r>
            <a:r>
              <a:rPr lang="es-ES" sz="2400" b="1" dirty="0" err="1">
                <a:solidFill>
                  <a:schemeClr val="tx1"/>
                </a:solidFill>
                <a:latin typeface="Calibri" panose="020F0502020204030204" pitchFamily="34" charset="0"/>
                <a:cs typeface="Calibri" panose="020F0502020204030204" pitchFamily="34" charset="0"/>
              </a:rPr>
              <a:t>MainScreenViewModel.kt</a:t>
            </a:r>
            <a:r>
              <a:rPr lang="es-ES" sz="24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1DF95A69-3B1F-4FA6-BB34-6E29AFEA6F38}"/>
              </a:ext>
            </a:extLst>
          </p:cNvPr>
          <p:cNvPicPr>
            <a:picLocks noChangeAspect="1"/>
          </p:cNvPicPr>
          <p:nvPr/>
        </p:nvPicPr>
        <p:blipFill>
          <a:blip r:embed="rId2"/>
          <a:stretch>
            <a:fillRect/>
          </a:stretch>
        </p:blipFill>
        <p:spPr>
          <a:xfrm>
            <a:off x="2836593" y="2600613"/>
            <a:ext cx="6518814" cy="3089515"/>
          </a:xfrm>
          <a:prstGeom prst="rect">
            <a:avLst/>
          </a:prstGeom>
          <a:noFill/>
          <a:ln w="57150">
            <a:solidFill>
              <a:schemeClr val="accent2"/>
            </a:solidFill>
          </a:ln>
        </p:spPr>
      </p:pic>
    </p:spTree>
    <p:extLst>
      <p:ext uri="{BB962C8B-B14F-4D97-AF65-F5344CB8AC3E}">
        <p14:creationId xmlns:p14="http://schemas.microsoft.com/office/powerpoint/2010/main" val="2550467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Gestor de tareas – </a:t>
            </a:r>
            <a:r>
              <a:rPr lang="es-ES" sz="3600" b="1" cap="none" dirty="0" err="1">
                <a:solidFill>
                  <a:schemeClr val="accent1"/>
                </a:solidFill>
                <a:latin typeface="Calibri" panose="020F0502020204030204" pitchFamily="34" charset="0"/>
                <a:cs typeface="Calibri" panose="020F0502020204030204" pitchFamily="34" charset="0"/>
              </a:rPr>
              <a:t>ViewModel</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7089525"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El segundo se utilizará para los accesos la base de datos y se definirá en el archivo </a:t>
            </a:r>
            <a:r>
              <a:rPr lang="es-ES" sz="2000" b="1" dirty="0" err="1">
                <a:solidFill>
                  <a:schemeClr val="tx1"/>
                </a:solidFill>
                <a:latin typeface="Calibri" panose="020F0502020204030204" pitchFamily="34" charset="0"/>
                <a:cs typeface="Calibri" panose="020F0502020204030204" pitchFamily="34" charset="0"/>
              </a:rPr>
              <a:t>TasksViewModel.kt</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Debe extender a </a:t>
            </a:r>
            <a:r>
              <a:rPr lang="es-ES" sz="2000" b="1" dirty="0" err="1">
                <a:solidFill>
                  <a:schemeClr val="tx1"/>
                </a:solidFill>
                <a:latin typeface="Calibri" panose="020F0502020204030204" pitchFamily="34" charset="0"/>
                <a:cs typeface="Calibri" panose="020F0502020204030204" pitchFamily="34" charset="0"/>
              </a:rPr>
              <a:t>AndroidViewModel</a:t>
            </a:r>
            <a:r>
              <a:rPr lang="es-ES" sz="2000" dirty="0">
                <a:solidFill>
                  <a:schemeClr val="tx1"/>
                </a:solidFill>
                <a:latin typeface="Calibri" panose="020F0502020204030204" pitchFamily="34" charset="0"/>
                <a:cs typeface="Calibri" panose="020F0502020204030204" pitchFamily="34" charset="0"/>
              </a:rPr>
              <a:t> porque se necesita el contexto para el acceso a la base de datos.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Mediante </a:t>
            </a:r>
            <a:r>
              <a:rPr lang="es-ES" sz="2000" b="1" dirty="0" err="1">
                <a:solidFill>
                  <a:schemeClr val="tx1"/>
                </a:solidFill>
                <a:latin typeface="Calibri" panose="020F0502020204030204" pitchFamily="34" charset="0"/>
                <a:cs typeface="Calibri" panose="020F0502020204030204" pitchFamily="34" charset="0"/>
              </a:rPr>
              <a:t>TaskDatabase</a:t>
            </a:r>
            <a:r>
              <a:rPr lang="es-ES" sz="2000" dirty="0">
                <a:solidFill>
                  <a:schemeClr val="tx1"/>
                </a:solidFill>
                <a:latin typeface="Calibri" panose="020F0502020204030204" pitchFamily="34" charset="0"/>
                <a:cs typeface="Calibri" panose="020F0502020204030204" pitchFamily="34" charset="0"/>
              </a:rPr>
              <a:t> se obtiene la instancia a la base de datos y con ella una instancia a </a:t>
            </a:r>
            <a:r>
              <a:rPr lang="es-ES" sz="2000" dirty="0" err="1">
                <a:solidFill>
                  <a:schemeClr val="tx1"/>
                </a:solidFill>
                <a:latin typeface="Calibri" panose="020F0502020204030204" pitchFamily="34" charset="0"/>
                <a:cs typeface="Calibri" panose="020F0502020204030204" pitchFamily="34" charset="0"/>
              </a:rPr>
              <a:t>TaskDAO</a:t>
            </a:r>
            <a:r>
              <a:rPr lang="es-ES" sz="2000" dirty="0">
                <a:solidFill>
                  <a:schemeClr val="tx1"/>
                </a:solidFill>
                <a:latin typeface="Calibri" panose="020F0502020204030204" pitchFamily="34" charset="0"/>
                <a:cs typeface="Calibri" panose="020F0502020204030204" pitchFamily="34" charset="0"/>
              </a:rPr>
              <a:t>.</a:t>
            </a:r>
          </a:p>
          <a:p>
            <a:pPr>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Mediante el DAO se obtiene el repositorio.</a:t>
            </a:r>
          </a:p>
          <a:p>
            <a:pPr>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Mediante el repositorio se inicializa el Caso de uso.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Estas tres acciones no son recomendables debido a que generan un alto acoplamiento aplicación. Para solucionarlo se deben utilizar flujos (Flow) para mantener los datos en lugar de </a:t>
            </a:r>
            <a:r>
              <a:rPr lang="es-ES" sz="2000" dirty="0" err="1">
                <a:solidFill>
                  <a:schemeClr val="tx1"/>
                </a:solidFill>
                <a:latin typeface="Calibri" panose="020F0502020204030204" pitchFamily="34" charset="0"/>
                <a:cs typeface="Calibri" panose="020F0502020204030204" pitchFamily="34" charset="0"/>
              </a:rPr>
              <a:t>LiveData</a:t>
            </a:r>
            <a:r>
              <a:rPr lang="es-ES" sz="2000" dirty="0">
                <a:solidFill>
                  <a:schemeClr val="tx1"/>
                </a:solidFill>
                <a:latin typeface="Calibri" panose="020F0502020204030204" pitchFamily="34" charset="0"/>
                <a:cs typeface="Calibri" panose="020F0502020204030204" pitchFamily="34" charset="0"/>
              </a:rPr>
              <a:t> y la inyección de dependencias (</a:t>
            </a:r>
            <a:r>
              <a:rPr lang="es-ES" sz="2000" dirty="0" err="1">
                <a:solidFill>
                  <a:schemeClr val="tx1"/>
                </a:solidFill>
                <a:latin typeface="Calibri" panose="020F0502020204030204" pitchFamily="34" charset="0"/>
                <a:cs typeface="Calibri" panose="020F0502020204030204" pitchFamily="34" charset="0"/>
              </a:rPr>
              <a:t>Dagger</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Hilt</a:t>
            </a:r>
            <a:r>
              <a:rPr lang="es-ES" sz="2000" dirty="0">
                <a:solidFill>
                  <a:schemeClr val="tx1"/>
                </a:solidFill>
                <a:latin typeface="Calibri" panose="020F0502020204030204" pitchFamily="34" charset="0"/>
                <a:cs typeface="Calibri" panose="020F0502020204030204" pitchFamily="34" charset="0"/>
              </a:rPr>
              <a:t>), pero estos conceptos son muy avanzados para la finalidad del curso.</a:t>
            </a:r>
          </a:p>
        </p:txBody>
      </p:sp>
      <p:pic>
        <p:nvPicPr>
          <p:cNvPr id="2" name="Imagen 1">
            <a:extLst>
              <a:ext uri="{FF2B5EF4-FFF2-40B4-BE49-F238E27FC236}">
                <a16:creationId xmlns:a16="http://schemas.microsoft.com/office/drawing/2014/main" id="{F1407BF0-6522-4822-95A5-6B876C7ACE1E}"/>
              </a:ext>
            </a:extLst>
          </p:cNvPr>
          <p:cNvPicPr>
            <a:picLocks noChangeAspect="1"/>
          </p:cNvPicPr>
          <p:nvPr/>
        </p:nvPicPr>
        <p:blipFill>
          <a:blip r:embed="rId3"/>
          <a:stretch>
            <a:fillRect/>
          </a:stretch>
        </p:blipFill>
        <p:spPr>
          <a:xfrm>
            <a:off x="7676211" y="1145000"/>
            <a:ext cx="3997146" cy="5233181"/>
          </a:xfrm>
          <a:prstGeom prst="rect">
            <a:avLst/>
          </a:prstGeom>
          <a:noFill/>
          <a:ln w="57150">
            <a:solidFill>
              <a:schemeClr val="accent2"/>
            </a:solidFill>
          </a:ln>
        </p:spPr>
      </p:pic>
    </p:spTree>
    <p:extLst>
      <p:ext uri="{BB962C8B-B14F-4D97-AF65-F5344CB8AC3E}">
        <p14:creationId xmlns:p14="http://schemas.microsoft.com/office/powerpoint/2010/main" val="1780597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Gestor de tareas – </a:t>
            </a:r>
            <a:r>
              <a:rPr lang="es-ES" sz="3600" b="1" cap="none" dirty="0" err="1">
                <a:solidFill>
                  <a:schemeClr val="accent1"/>
                </a:solidFill>
                <a:latin typeface="Calibri" panose="020F0502020204030204" pitchFamily="34" charset="0"/>
                <a:cs typeface="Calibri" panose="020F0502020204030204" pitchFamily="34" charset="0"/>
              </a:rPr>
              <a:t>MainActivity</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navevación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a:t>
            </a:r>
            <a:r>
              <a:rPr lang="es-ES" sz="2400" b="1" dirty="0" err="1">
                <a:solidFill>
                  <a:schemeClr val="tx1"/>
                </a:solidFill>
                <a:latin typeface="Calibri" panose="020F0502020204030204" pitchFamily="34" charset="0"/>
                <a:cs typeface="Calibri" panose="020F0502020204030204" pitchFamily="34" charset="0"/>
              </a:rPr>
              <a:t>MainActivity</a:t>
            </a:r>
            <a:r>
              <a:rPr lang="es-ES" sz="2400" dirty="0">
                <a:solidFill>
                  <a:schemeClr val="tx1"/>
                </a:solidFill>
                <a:latin typeface="Calibri" panose="020F0502020204030204" pitchFamily="34" charset="0"/>
                <a:cs typeface="Calibri" panose="020F0502020204030204" pitchFamily="34" charset="0"/>
              </a:rPr>
              <a:t> se debe definir el </a:t>
            </a:r>
            <a:r>
              <a:rPr lang="es-ES" sz="2400" b="1" dirty="0" err="1">
                <a:solidFill>
                  <a:schemeClr val="tx1"/>
                </a:solidFill>
                <a:latin typeface="Calibri" panose="020F0502020204030204" pitchFamily="34" charset="0"/>
                <a:cs typeface="Calibri" panose="020F0502020204030204" pitchFamily="34" charset="0"/>
              </a:rPr>
              <a:t>taskViewModel</a:t>
            </a:r>
            <a:r>
              <a:rPr lang="es-ES" sz="2400" dirty="0">
                <a:solidFill>
                  <a:schemeClr val="tx1"/>
                </a:solidFill>
                <a:latin typeface="Calibri" panose="020F0502020204030204" pitchFamily="34" charset="0"/>
                <a:cs typeface="Calibri" panose="020F0502020204030204" pitchFamily="34" charset="0"/>
              </a:rPr>
              <a:t> para poder compartirlo entre la </a:t>
            </a:r>
            <a:r>
              <a:rPr lang="es-ES" sz="2400" dirty="0" err="1">
                <a:solidFill>
                  <a:schemeClr val="tx1"/>
                </a:solidFill>
                <a:latin typeface="Calibri" panose="020F0502020204030204" pitchFamily="34" charset="0"/>
                <a:cs typeface="Calibri" panose="020F0502020204030204" pitchFamily="34" charset="0"/>
              </a:rPr>
              <a:t>SplashScreen</a:t>
            </a:r>
            <a:r>
              <a:rPr lang="es-ES" sz="2400" dirty="0">
                <a:solidFill>
                  <a:schemeClr val="tx1"/>
                </a:solidFill>
                <a:latin typeface="Calibri" panose="020F0502020204030204" pitchFamily="34" charset="0"/>
                <a:cs typeface="Calibri" panose="020F0502020204030204" pitchFamily="34" charset="0"/>
              </a:rPr>
              <a:t> (durante ella se cargarán inicialmente los datos) y la </a:t>
            </a:r>
            <a:r>
              <a:rPr lang="es-ES" sz="2400" dirty="0" err="1">
                <a:solidFill>
                  <a:schemeClr val="tx1"/>
                </a:solidFill>
                <a:latin typeface="Calibri" panose="020F0502020204030204" pitchFamily="34" charset="0"/>
                <a:cs typeface="Calibri" panose="020F0502020204030204" pitchFamily="34" charset="0"/>
              </a:rPr>
              <a:t>MainScreen</a:t>
            </a:r>
            <a:r>
              <a:rPr lang="es-ES" sz="2400" dirty="0">
                <a:solidFill>
                  <a:schemeClr val="tx1"/>
                </a:solidFill>
                <a:latin typeface="Calibri" panose="020F0502020204030204" pitchFamily="34" charset="0"/>
                <a:cs typeface="Calibri" panose="020F0502020204030204" pitchFamily="34" charset="0"/>
              </a:rPr>
              <a:t> (gestión de las tareas).</a:t>
            </a:r>
            <a:endParaRPr lang="es-ES" sz="2400" b="1"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7D16D201-F82A-459B-B0F1-DECAF4F5DAAF}"/>
              </a:ext>
            </a:extLst>
          </p:cNvPr>
          <p:cNvPicPr>
            <a:picLocks noChangeAspect="1"/>
          </p:cNvPicPr>
          <p:nvPr/>
        </p:nvPicPr>
        <p:blipFill>
          <a:blip r:embed="rId3"/>
          <a:stretch>
            <a:fillRect/>
          </a:stretch>
        </p:blipFill>
        <p:spPr>
          <a:xfrm>
            <a:off x="2351584" y="5061351"/>
            <a:ext cx="1585324" cy="1317533"/>
          </a:xfrm>
          <a:prstGeom prst="rect">
            <a:avLst/>
          </a:prstGeom>
          <a:noFill/>
          <a:ln w="57150">
            <a:solidFill>
              <a:schemeClr val="accent2"/>
            </a:solidFill>
          </a:ln>
        </p:spPr>
      </p:pic>
      <p:pic>
        <p:nvPicPr>
          <p:cNvPr id="3" name="Imagen 2">
            <a:extLst>
              <a:ext uri="{FF2B5EF4-FFF2-40B4-BE49-F238E27FC236}">
                <a16:creationId xmlns:a16="http://schemas.microsoft.com/office/drawing/2014/main" id="{80F4D973-FFAF-4B7C-A9EA-F4E66E3387AF}"/>
              </a:ext>
            </a:extLst>
          </p:cNvPr>
          <p:cNvPicPr>
            <a:picLocks noChangeAspect="1"/>
          </p:cNvPicPr>
          <p:nvPr/>
        </p:nvPicPr>
        <p:blipFill>
          <a:blip r:embed="rId4"/>
          <a:stretch>
            <a:fillRect/>
          </a:stretch>
        </p:blipFill>
        <p:spPr>
          <a:xfrm>
            <a:off x="6240016" y="2586960"/>
            <a:ext cx="5205860" cy="3133157"/>
          </a:xfrm>
          <a:prstGeom prst="rect">
            <a:avLst/>
          </a:prstGeom>
          <a:noFill/>
          <a:ln w="57150">
            <a:solidFill>
              <a:schemeClr val="accent2"/>
            </a:solidFill>
          </a:ln>
        </p:spPr>
      </p:pic>
      <p:pic>
        <p:nvPicPr>
          <p:cNvPr id="6" name="Imagen 5">
            <a:extLst>
              <a:ext uri="{FF2B5EF4-FFF2-40B4-BE49-F238E27FC236}">
                <a16:creationId xmlns:a16="http://schemas.microsoft.com/office/drawing/2014/main" id="{901484EB-6A2D-4789-88F1-250C6C8D4504}"/>
              </a:ext>
            </a:extLst>
          </p:cNvPr>
          <p:cNvPicPr>
            <a:picLocks noChangeAspect="1"/>
          </p:cNvPicPr>
          <p:nvPr/>
        </p:nvPicPr>
        <p:blipFill>
          <a:blip r:embed="rId5"/>
          <a:stretch>
            <a:fillRect/>
          </a:stretch>
        </p:blipFill>
        <p:spPr>
          <a:xfrm>
            <a:off x="988527" y="2586960"/>
            <a:ext cx="4311438" cy="2244090"/>
          </a:xfrm>
          <a:prstGeom prst="rect">
            <a:avLst/>
          </a:prstGeom>
          <a:noFill/>
          <a:ln w="57150">
            <a:solidFill>
              <a:schemeClr val="accent2"/>
            </a:solidFill>
          </a:ln>
        </p:spPr>
      </p:pic>
    </p:spTree>
    <p:extLst>
      <p:ext uri="{BB962C8B-B14F-4D97-AF65-F5344CB8AC3E}">
        <p14:creationId xmlns:p14="http://schemas.microsoft.com/office/powerpoint/2010/main" val="2832565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15.- Gestor de tareas – Splash </a:t>
            </a:r>
            <a:r>
              <a:rPr lang="es-ES" sz="3600" b="1" cap="none" dirty="0" err="1">
                <a:solidFill>
                  <a:schemeClr val="accent1"/>
                </a:solidFill>
                <a:latin typeface="Calibri" panose="020F0502020204030204" pitchFamily="34" charset="0"/>
                <a:cs typeface="Calibri" panose="020F0502020204030204" pitchFamily="34" charset="0"/>
              </a:rPr>
              <a:t>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 </a:t>
            </a:r>
            <a:r>
              <a:rPr lang="es-ES" sz="2000" b="1" dirty="0">
                <a:solidFill>
                  <a:schemeClr val="tx1"/>
                </a:solidFill>
                <a:latin typeface="Calibri" panose="020F0502020204030204" pitchFamily="34" charset="0"/>
                <a:cs typeface="Calibri" panose="020F0502020204030204" pitchFamily="34" charset="0"/>
              </a:rPr>
              <a:t>Splash </a:t>
            </a:r>
            <a:r>
              <a:rPr lang="es-ES" sz="2000" b="1" dirty="0" err="1">
                <a:solidFill>
                  <a:schemeClr val="tx1"/>
                </a:solidFill>
                <a:latin typeface="Calibri" panose="020F0502020204030204" pitchFamily="34" charset="0"/>
                <a:cs typeface="Calibri" panose="020F0502020204030204" pitchFamily="34" charset="0"/>
              </a:rPr>
              <a:t>Screen</a:t>
            </a:r>
            <a:r>
              <a:rPr lang="es-ES" sz="2000" dirty="0">
                <a:solidFill>
                  <a:schemeClr val="tx1"/>
                </a:solidFill>
                <a:latin typeface="Calibri" panose="020F0502020204030204" pitchFamily="34" charset="0"/>
                <a:cs typeface="Calibri" panose="020F0502020204030204" pitchFamily="34" charset="0"/>
              </a:rPr>
              <a:t> es el primer destino de la navegación, en ella se utiliza </a:t>
            </a:r>
            <a:r>
              <a:rPr lang="es-ES" sz="2000" b="1" dirty="0" err="1">
                <a:solidFill>
                  <a:schemeClr val="tx1"/>
                </a:solidFill>
                <a:latin typeface="Calibri" panose="020F0502020204030204" pitchFamily="34" charset="0"/>
                <a:cs typeface="Calibri" panose="020F0502020204030204" pitchFamily="34" charset="0"/>
              </a:rPr>
              <a:t>taskViewModel</a:t>
            </a:r>
            <a:r>
              <a:rPr lang="es-ES" sz="2000" dirty="0">
                <a:solidFill>
                  <a:schemeClr val="tx1"/>
                </a:solidFill>
                <a:latin typeface="Calibri" panose="020F0502020204030204" pitchFamily="34" charset="0"/>
                <a:cs typeface="Calibri" panose="020F0502020204030204" pitchFamily="34" charset="0"/>
              </a:rPr>
              <a:t> para obtener la lista de tareas de la BBDD.</a:t>
            </a:r>
            <a:endParaRPr lang="es-ES" sz="2000" b="1" dirty="0">
              <a:solidFill>
                <a:schemeClr val="tx1"/>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95D7C253-4C7F-4E3D-A6DC-EC8C018DB26D}"/>
              </a:ext>
            </a:extLst>
          </p:cNvPr>
          <p:cNvPicPr>
            <a:picLocks noChangeAspect="1"/>
          </p:cNvPicPr>
          <p:nvPr/>
        </p:nvPicPr>
        <p:blipFill>
          <a:blip r:embed="rId3"/>
          <a:stretch>
            <a:fillRect/>
          </a:stretch>
        </p:blipFill>
        <p:spPr>
          <a:xfrm>
            <a:off x="518643" y="2037588"/>
            <a:ext cx="3670790" cy="1412935"/>
          </a:xfrm>
          <a:prstGeom prst="rect">
            <a:avLst/>
          </a:prstGeom>
          <a:noFill/>
          <a:ln w="57150">
            <a:solidFill>
              <a:schemeClr val="accent2"/>
            </a:solidFill>
          </a:ln>
        </p:spPr>
      </p:pic>
      <p:pic>
        <p:nvPicPr>
          <p:cNvPr id="8" name="Imagen 7">
            <a:extLst>
              <a:ext uri="{FF2B5EF4-FFF2-40B4-BE49-F238E27FC236}">
                <a16:creationId xmlns:a16="http://schemas.microsoft.com/office/drawing/2014/main" id="{6F27A5D4-9C5E-45AD-9DB2-6D0682567F16}"/>
              </a:ext>
            </a:extLst>
          </p:cNvPr>
          <p:cNvPicPr>
            <a:picLocks noChangeAspect="1"/>
          </p:cNvPicPr>
          <p:nvPr/>
        </p:nvPicPr>
        <p:blipFill rotWithShape="1">
          <a:blip r:embed="rId4"/>
          <a:srcRect t="55074"/>
          <a:stretch/>
        </p:blipFill>
        <p:spPr>
          <a:xfrm>
            <a:off x="8148120" y="3776915"/>
            <a:ext cx="3525237" cy="2601292"/>
          </a:xfrm>
          <a:prstGeom prst="rect">
            <a:avLst/>
          </a:prstGeom>
          <a:noFill/>
          <a:ln w="57150">
            <a:solidFill>
              <a:schemeClr val="accent2"/>
            </a:solidFill>
          </a:ln>
        </p:spPr>
      </p:pic>
      <p:pic>
        <p:nvPicPr>
          <p:cNvPr id="9" name="Imagen 8">
            <a:extLst>
              <a:ext uri="{FF2B5EF4-FFF2-40B4-BE49-F238E27FC236}">
                <a16:creationId xmlns:a16="http://schemas.microsoft.com/office/drawing/2014/main" id="{1A8255E2-8A8A-497A-81AB-FAAD4B1C4AE2}"/>
              </a:ext>
            </a:extLst>
          </p:cNvPr>
          <p:cNvPicPr>
            <a:picLocks noChangeAspect="1"/>
          </p:cNvPicPr>
          <p:nvPr/>
        </p:nvPicPr>
        <p:blipFill rotWithShape="1">
          <a:blip r:embed="rId4"/>
          <a:srcRect b="44926"/>
          <a:stretch/>
        </p:blipFill>
        <p:spPr>
          <a:xfrm>
            <a:off x="4442832" y="2259738"/>
            <a:ext cx="3525237" cy="3188901"/>
          </a:xfrm>
          <a:prstGeom prst="rect">
            <a:avLst/>
          </a:prstGeom>
          <a:noFill/>
          <a:ln w="57150">
            <a:solidFill>
              <a:schemeClr val="accent2"/>
            </a:solidFill>
          </a:ln>
        </p:spPr>
      </p:pic>
      <p:pic>
        <p:nvPicPr>
          <p:cNvPr id="10" name="Imagen 9">
            <a:extLst>
              <a:ext uri="{FF2B5EF4-FFF2-40B4-BE49-F238E27FC236}">
                <a16:creationId xmlns:a16="http://schemas.microsoft.com/office/drawing/2014/main" id="{CBE4C7A3-8D14-4D46-B37B-600452E7845E}"/>
              </a:ext>
            </a:extLst>
          </p:cNvPr>
          <p:cNvPicPr>
            <a:picLocks noChangeAspect="1"/>
          </p:cNvPicPr>
          <p:nvPr/>
        </p:nvPicPr>
        <p:blipFill>
          <a:blip r:embed="rId5"/>
          <a:stretch>
            <a:fillRect/>
          </a:stretch>
        </p:blipFill>
        <p:spPr>
          <a:xfrm>
            <a:off x="925626" y="4395868"/>
            <a:ext cx="1555112" cy="1363386"/>
          </a:xfrm>
          <a:prstGeom prst="rect">
            <a:avLst/>
          </a:prstGeom>
          <a:noFill/>
          <a:ln w="57150">
            <a:solidFill>
              <a:schemeClr val="accent2"/>
            </a:solidFill>
          </a:ln>
        </p:spPr>
      </p:pic>
    </p:spTree>
    <p:extLst>
      <p:ext uri="{BB962C8B-B14F-4D97-AF65-F5344CB8AC3E}">
        <p14:creationId xmlns:p14="http://schemas.microsoft.com/office/powerpoint/2010/main" val="3594685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16.- Gestor de tareas – Componentes Comunes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C991BCA8-745B-4A82-AD4E-44E7CAB093A1}"/>
              </a:ext>
            </a:extLst>
          </p:cNvPr>
          <p:cNvPicPr>
            <a:picLocks noChangeAspect="1"/>
          </p:cNvPicPr>
          <p:nvPr/>
        </p:nvPicPr>
        <p:blipFill>
          <a:blip r:embed="rId3"/>
          <a:stretch>
            <a:fillRect/>
          </a:stretch>
        </p:blipFill>
        <p:spPr>
          <a:xfrm>
            <a:off x="518643" y="1319183"/>
            <a:ext cx="3130997" cy="4198627"/>
          </a:xfrm>
          <a:prstGeom prst="rect">
            <a:avLst/>
          </a:prstGeom>
          <a:noFill/>
          <a:ln w="57150">
            <a:solidFill>
              <a:schemeClr val="accent2"/>
            </a:solidFill>
          </a:ln>
        </p:spPr>
      </p:pic>
      <p:pic>
        <p:nvPicPr>
          <p:cNvPr id="3" name="Imagen 2">
            <a:extLst>
              <a:ext uri="{FF2B5EF4-FFF2-40B4-BE49-F238E27FC236}">
                <a16:creationId xmlns:a16="http://schemas.microsoft.com/office/drawing/2014/main" id="{3ABE2CAC-B30F-4FEE-AB27-B347FD1A3BA1}"/>
              </a:ext>
            </a:extLst>
          </p:cNvPr>
          <p:cNvPicPr>
            <a:picLocks noChangeAspect="1"/>
          </p:cNvPicPr>
          <p:nvPr/>
        </p:nvPicPr>
        <p:blipFill>
          <a:blip r:embed="rId4"/>
          <a:stretch>
            <a:fillRect/>
          </a:stretch>
        </p:blipFill>
        <p:spPr>
          <a:xfrm>
            <a:off x="7859364" y="1319183"/>
            <a:ext cx="3813993" cy="5057765"/>
          </a:xfrm>
          <a:prstGeom prst="rect">
            <a:avLst/>
          </a:prstGeom>
          <a:noFill/>
          <a:ln w="57150">
            <a:solidFill>
              <a:schemeClr val="accent2"/>
            </a:solidFill>
          </a:ln>
        </p:spPr>
      </p:pic>
      <p:pic>
        <p:nvPicPr>
          <p:cNvPr id="6" name="Imagen 5">
            <a:extLst>
              <a:ext uri="{FF2B5EF4-FFF2-40B4-BE49-F238E27FC236}">
                <a16:creationId xmlns:a16="http://schemas.microsoft.com/office/drawing/2014/main" id="{08019C63-FD60-430F-9530-7C6924E8956C}"/>
              </a:ext>
            </a:extLst>
          </p:cNvPr>
          <p:cNvPicPr>
            <a:picLocks noChangeAspect="1"/>
          </p:cNvPicPr>
          <p:nvPr/>
        </p:nvPicPr>
        <p:blipFill>
          <a:blip r:embed="rId5"/>
          <a:stretch>
            <a:fillRect/>
          </a:stretch>
        </p:blipFill>
        <p:spPr>
          <a:xfrm>
            <a:off x="4253709" y="1319183"/>
            <a:ext cx="3001586" cy="3997322"/>
          </a:xfrm>
          <a:prstGeom prst="rect">
            <a:avLst/>
          </a:prstGeom>
          <a:noFill/>
          <a:ln w="57150">
            <a:solidFill>
              <a:schemeClr val="accent2"/>
            </a:solidFill>
          </a:ln>
        </p:spPr>
      </p:pic>
      <p:pic>
        <p:nvPicPr>
          <p:cNvPr id="10" name="Imagen 9">
            <a:extLst>
              <a:ext uri="{FF2B5EF4-FFF2-40B4-BE49-F238E27FC236}">
                <a16:creationId xmlns:a16="http://schemas.microsoft.com/office/drawing/2014/main" id="{8B9B8A28-691F-4659-A26C-9029A3DC8765}"/>
              </a:ext>
            </a:extLst>
          </p:cNvPr>
          <p:cNvPicPr>
            <a:picLocks noChangeAspect="1"/>
          </p:cNvPicPr>
          <p:nvPr/>
        </p:nvPicPr>
        <p:blipFill>
          <a:blip r:embed="rId6"/>
          <a:stretch>
            <a:fillRect/>
          </a:stretch>
        </p:blipFill>
        <p:spPr>
          <a:xfrm>
            <a:off x="5173522" y="5530747"/>
            <a:ext cx="1156459" cy="1013882"/>
          </a:xfrm>
          <a:prstGeom prst="rect">
            <a:avLst/>
          </a:prstGeom>
          <a:noFill/>
          <a:ln w="57150">
            <a:solidFill>
              <a:schemeClr val="accent2"/>
            </a:solidFill>
          </a:ln>
        </p:spPr>
      </p:pic>
    </p:spTree>
    <p:extLst>
      <p:ext uri="{BB962C8B-B14F-4D97-AF65-F5344CB8AC3E}">
        <p14:creationId xmlns:p14="http://schemas.microsoft.com/office/powerpoint/2010/main" val="3377398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Gestor de tareas – </a:t>
            </a:r>
            <a:r>
              <a:rPr lang="es-ES" sz="3600" b="1" cap="none" dirty="0" err="1">
                <a:solidFill>
                  <a:schemeClr val="accent1"/>
                </a:solidFill>
                <a:latin typeface="Calibri" panose="020F0502020204030204" pitchFamily="34" charset="0"/>
                <a:cs typeface="Calibri" panose="020F0502020204030204" pitchFamily="34" charset="0"/>
              </a:rPr>
              <a:t>MainScreen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Pantalla principal de la aplicación donde se gestionan todas las tareas.</a:t>
            </a:r>
          </a:p>
        </p:txBody>
      </p:sp>
      <p:pic>
        <p:nvPicPr>
          <p:cNvPr id="8" name="Imagen 7">
            <a:extLst>
              <a:ext uri="{FF2B5EF4-FFF2-40B4-BE49-F238E27FC236}">
                <a16:creationId xmlns:a16="http://schemas.microsoft.com/office/drawing/2014/main" id="{208BE543-6148-44AE-B98D-DCB1944DEA2E}"/>
              </a:ext>
            </a:extLst>
          </p:cNvPr>
          <p:cNvPicPr>
            <a:picLocks noChangeAspect="1"/>
          </p:cNvPicPr>
          <p:nvPr/>
        </p:nvPicPr>
        <p:blipFill>
          <a:blip r:embed="rId3"/>
          <a:stretch>
            <a:fillRect/>
          </a:stretch>
        </p:blipFill>
        <p:spPr>
          <a:xfrm>
            <a:off x="794868" y="1700808"/>
            <a:ext cx="5517800" cy="4409590"/>
          </a:xfrm>
          <a:prstGeom prst="rect">
            <a:avLst/>
          </a:prstGeom>
          <a:noFill/>
          <a:ln w="57150">
            <a:solidFill>
              <a:schemeClr val="accent2"/>
            </a:solidFill>
          </a:ln>
        </p:spPr>
      </p:pic>
      <p:pic>
        <p:nvPicPr>
          <p:cNvPr id="11" name="Imagen 10">
            <a:extLst>
              <a:ext uri="{FF2B5EF4-FFF2-40B4-BE49-F238E27FC236}">
                <a16:creationId xmlns:a16="http://schemas.microsoft.com/office/drawing/2014/main" id="{B4F2D754-06B6-4638-B84C-364537EF22CA}"/>
              </a:ext>
            </a:extLst>
          </p:cNvPr>
          <p:cNvPicPr>
            <a:picLocks noChangeAspect="1"/>
          </p:cNvPicPr>
          <p:nvPr/>
        </p:nvPicPr>
        <p:blipFill>
          <a:blip r:embed="rId4"/>
          <a:stretch>
            <a:fillRect/>
          </a:stretch>
        </p:blipFill>
        <p:spPr>
          <a:xfrm>
            <a:off x="6600056" y="1700808"/>
            <a:ext cx="4797076" cy="4789326"/>
          </a:xfrm>
          <a:prstGeom prst="rect">
            <a:avLst/>
          </a:prstGeom>
          <a:noFill/>
          <a:ln w="57150">
            <a:solidFill>
              <a:schemeClr val="accent2"/>
            </a:solidFill>
          </a:ln>
        </p:spPr>
      </p:pic>
    </p:spTree>
    <p:extLst>
      <p:ext uri="{BB962C8B-B14F-4D97-AF65-F5344CB8AC3E}">
        <p14:creationId xmlns:p14="http://schemas.microsoft.com/office/powerpoint/2010/main" val="909241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t>
            </a:r>
            <a:r>
              <a:rPr lang="es-ES" sz="3600" b="1" cap="none" dirty="0" err="1">
                <a:solidFill>
                  <a:schemeClr val="accent1"/>
                </a:solidFill>
                <a:latin typeface="Calibri" panose="020F0502020204030204" pitchFamily="34" charset="0"/>
                <a:cs typeface="Calibri" panose="020F0502020204030204" pitchFamily="34" charset="0"/>
              </a:rPr>
              <a:t>Preferences</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DataStore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 más habitual es que las preferencias se guarden y recuperen desde el </a:t>
            </a:r>
            <a:r>
              <a:rPr lang="es-ES" sz="2800" dirty="0" err="1">
                <a:solidFill>
                  <a:schemeClr val="tx1"/>
                </a:solidFill>
                <a:latin typeface="Calibri" panose="020F0502020204030204" pitchFamily="34" charset="0"/>
                <a:cs typeface="Calibri" panose="020F0502020204030204" pitchFamily="34" charset="0"/>
              </a:rPr>
              <a:t>ViewModel</a:t>
            </a:r>
            <a:r>
              <a:rPr lang="es-ES" sz="2800" dirty="0">
                <a:solidFill>
                  <a:schemeClr val="tx1"/>
                </a:solidFill>
                <a:latin typeface="Calibri" panose="020F0502020204030204" pitchFamily="34" charset="0"/>
                <a:cs typeface="Calibri" panose="020F0502020204030204" pitchFamily="34" charset="0"/>
              </a:rPr>
              <a:t> para poder mantener las variables de estado de manera correcta.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Así, para mantener una buena estructura de archivos en el proyecto se recomienda crear un paquete llamado </a:t>
            </a:r>
            <a:r>
              <a:rPr lang="es-ES" sz="2800" b="1" dirty="0" err="1">
                <a:solidFill>
                  <a:schemeClr val="tx1"/>
                </a:solidFill>
                <a:latin typeface="Calibri" panose="020F0502020204030204" pitchFamily="34" charset="0"/>
                <a:cs typeface="Calibri" panose="020F0502020204030204" pitchFamily="34" charset="0"/>
              </a:rPr>
              <a:t>preferences</a:t>
            </a:r>
            <a:r>
              <a:rPr lang="es-ES" sz="2800" dirty="0">
                <a:solidFill>
                  <a:schemeClr val="tx1"/>
                </a:solidFill>
                <a:latin typeface="Calibri" panose="020F0502020204030204" pitchFamily="34" charset="0"/>
                <a:cs typeface="Calibri" panose="020F0502020204030204" pitchFamily="34" charset="0"/>
              </a:rPr>
              <a:t> donde se ubicará una la clase en la que se implementará toda la lógica de guardado y recuperación de los valores de las preferencias.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Esta nueva clase se utilizará desde el </a:t>
            </a:r>
            <a:r>
              <a:rPr lang="es-ES" sz="2800" b="1" dirty="0" err="1">
                <a:solidFill>
                  <a:schemeClr val="tx1"/>
                </a:solidFill>
                <a:latin typeface="Calibri" panose="020F0502020204030204" pitchFamily="34" charset="0"/>
                <a:cs typeface="Calibri" panose="020F0502020204030204" pitchFamily="34" charset="0"/>
              </a:rPr>
              <a:t>ViewModel</a:t>
            </a:r>
            <a:r>
              <a:rPr lang="es-ES" sz="2800" b="1" dirty="0">
                <a:solidFill>
                  <a:schemeClr val="tx1"/>
                </a:solidFill>
                <a:latin typeface="Calibri" panose="020F0502020204030204" pitchFamily="34" charset="0"/>
                <a:cs typeface="Calibri" panose="020F0502020204030204" pitchFamily="34" charset="0"/>
              </a:rPr>
              <a:t> que necesite esos datos</a:t>
            </a: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727963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16.- Gestor de tareas – </a:t>
            </a:r>
            <a:r>
              <a:rPr lang="es-ES" sz="3600" b="1" cap="none" dirty="0" err="1">
                <a:solidFill>
                  <a:schemeClr val="accent1"/>
                </a:solidFill>
                <a:latin typeface="Calibri" panose="020F0502020204030204" pitchFamily="34" charset="0"/>
                <a:cs typeface="Calibri" panose="020F0502020204030204" pitchFamily="34" charset="0"/>
              </a:rPr>
              <a:t>MainScreen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Pantalla principal de la aplicación donde se gestionan todas las tareas.</a:t>
            </a:r>
          </a:p>
        </p:txBody>
      </p:sp>
      <p:pic>
        <p:nvPicPr>
          <p:cNvPr id="3" name="Imagen 2">
            <a:extLst>
              <a:ext uri="{FF2B5EF4-FFF2-40B4-BE49-F238E27FC236}">
                <a16:creationId xmlns:a16="http://schemas.microsoft.com/office/drawing/2014/main" id="{9F1D5A07-6590-48AF-B138-8402214EEA90}"/>
              </a:ext>
            </a:extLst>
          </p:cNvPr>
          <p:cNvPicPr>
            <a:picLocks noChangeAspect="1"/>
          </p:cNvPicPr>
          <p:nvPr/>
        </p:nvPicPr>
        <p:blipFill>
          <a:blip r:embed="rId3"/>
          <a:stretch>
            <a:fillRect/>
          </a:stretch>
        </p:blipFill>
        <p:spPr>
          <a:xfrm>
            <a:off x="3495469" y="1773186"/>
            <a:ext cx="5201062" cy="4767640"/>
          </a:xfrm>
          <a:prstGeom prst="rect">
            <a:avLst/>
          </a:prstGeom>
          <a:noFill/>
          <a:ln w="57150">
            <a:solidFill>
              <a:schemeClr val="accent2"/>
            </a:solidFill>
          </a:ln>
        </p:spPr>
      </p:pic>
    </p:spTree>
    <p:extLst>
      <p:ext uri="{BB962C8B-B14F-4D97-AF65-F5344CB8AC3E}">
        <p14:creationId xmlns:p14="http://schemas.microsoft.com/office/powerpoint/2010/main" val="4121896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16.- Gestor de tareas – </a:t>
            </a:r>
            <a:r>
              <a:rPr lang="es-ES" sz="3600" b="1" cap="none" dirty="0" err="1">
                <a:solidFill>
                  <a:schemeClr val="accent1"/>
                </a:solidFill>
                <a:latin typeface="Calibri" panose="020F0502020204030204" pitchFamily="34" charset="0"/>
                <a:cs typeface="Calibri" panose="020F0502020204030204" pitchFamily="34" charset="0"/>
              </a:rPr>
              <a:t>MainScreen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Pantalla principal de la aplicación donde se gestionan todas las tareas.</a:t>
            </a:r>
          </a:p>
        </p:txBody>
      </p:sp>
      <p:pic>
        <p:nvPicPr>
          <p:cNvPr id="2" name="Imagen 1">
            <a:extLst>
              <a:ext uri="{FF2B5EF4-FFF2-40B4-BE49-F238E27FC236}">
                <a16:creationId xmlns:a16="http://schemas.microsoft.com/office/drawing/2014/main" id="{2C6F73DD-CA39-4EBB-B70D-176B2BC6DC30}"/>
              </a:ext>
            </a:extLst>
          </p:cNvPr>
          <p:cNvPicPr>
            <a:picLocks noChangeAspect="1"/>
          </p:cNvPicPr>
          <p:nvPr/>
        </p:nvPicPr>
        <p:blipFill>
          <a:blip r:embed="rId3"/>
          <a:stretch>
            <a:fillRect/>
          </a:stretch>
        </p:blipFill>
        <p:spPr>
          <a:xfrm>
            <a:off x="749004" y="1772816"/>
            <a:ext cx="5089136" cy="4710304"/>
          </a:xfrm>
          <a:prstGeom prst="rect">
            <a:avLst/>
          </a:prstGeom>
          <a:noFill/>
          <a:ln w="57150">
            <a:solidFill>
              <a:schemeClr val="accent2"/>
            </a:solidFill>
          </a:ln>
        </p:spPr>
      </p:pic>
      <p:pic>
        <p:nvPicPr>
          <p:cNvPr id="6" name="Imagen 5">
            <a:extLst>
              <a:ext uri="{FF2B5EF4-FFF2-40B4-BE49-F238E27FC236}">
                <a16:creationId xmlns:a16="http://schemas.microsoft.com/office/drawing/2014/main" id="{F5515F11-4BB4-4211-ADFA-4FB48EF144B8}"/>
              </a:ext>
            </a:extLst>
          </p:cNvPr>
          <p:cNvPicPr>
            <a:picLocks noChangeAspect="1"/>
          </p:cNvPicPr>
          <p:nvPr/>
        </p:nvPicPr>
        <p:blipFill>
          <a:blip r:embed="rId4"/>
          <a:stretch>
            <a:fillRect/>
          </a:stretch>
        </p:blipFill>
        <p:spPr>
          <a:xfrm>
            <a:off x="6299090" y="2076339"/>
            <a:ext cx="5143906" cy="4103258"/>
          </a:xfrm>
          <a:prstGeom prst="rect">
            <a:avLst/>
          </a:prstGeom>
          <a:noFill/>
          <a:ln w="57150">
            <a:solidFill>
              <a:schemeClr val="accent2"/>
            </a:solidFill>
          </a:ln>
        </p:spPr>
      </p:pic>
    </p:spTree>
    <p:extLst>
      <p:ext uri="{BB962C8B-B14F-4D97-AF65-F5344CB8AC3E}">
        <p14:creationId xmlns:p14="http://schemas.microsoft.com/office/powerpoint/2010/main" val="349168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Gestor de tareas – Demo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4ED86D06-63D1-439D-B46E-070CC137E4FF}"/>
              </a:ext>
            </a:extLst>
          </p:cNvPr>
          <p:cNvPicPr>
            <a:picLocks noChangeAspect="1"/>
          </p:cNvPicPr>
          <p:nvPr/>
        </p:nvPicPr>
        <p:blipFill>
          <a:blip r:embed="rId3"/>
          <a:stretch>
            <a:fillRect/>
          </a:stretch>
        </p:blipFill>
        <p:spPr>
          <a:xfrm>
            <a:off x="479376" y="1145001"/>
            <a:ext cx="2520280" cy="5334975"/>
          </a:xfrm>
          <a:prstGeom prst="rect">
            <a:avLst/>
          </a:prstGeom>
        </p:spPr>
      </p:pic>
      <p:pic>
        <p:nvPicPr>
          <p:cNvPr id="3" name="Imagen 2">
            <a:extLst>
              <a:ext uri="{FF2B5EF4-FFF2-40B4-BE49-F238E27FC236}">
                <a16:creationId xmlns:a16="http://schemas.microsoft.com/office/drawing/2014/main" id="{C5EE58BD-CE31-4F42-9C75-E32B80EA280E}"/>
              </a:ext>
            </a:extLst>
          </p:cNvPr>
          <p:cNvPicPr>
            <a:picLocks noChangeAspect="1"/>
          </p:cNvPicPr>
          <p:nvPr/>
        </p:nvPicPr>
        <p:blipFill rotWithShape="1">
          <a:blip r:embed="rId4"/>
          <a:srcRect b="42047"/>
          <a:stretch/>
        </p:blipFill>
        <p:spPr>
          <a:xfrm>
            <a:off x="3766451" y="1145001"/>
            <a:ext cx="2080896" cy="2552758"/>
          </a:xfrm>
          <a:prstGeom prst="rect">
            <a:avLst/>
          </a:prstGeom>
        </p:spPr>
      </p:pic>
      <p:pic>
        <p:nvPicPr>
          <p:cNvPr id="6" name="Imagen 5">
            <a:extLst>
              <a:ext uri="{FF2B5EF4-FFF2-40B4-BE49-F238E27FC236}">
                <a16:creationId xmlns:a16="http://schemas.microsoft.com/office/drawing/2014/main" id="{65745F39-1C44-4512-92A2-AF512B1B78CD}"/>
              </a:ext>
            </a:extLst>
          </p:cNvPr>
          <p:cNvPicPr>
            <a:picLocks noChangeAspect="1"/>
          </p:cNvPicPr>
          <p:nvPr/>
        </p:nvPicPr>
        <p:blipFill rotWithShape="1">
          <a:blip r:embed="rId5"/>
          <a:srcRect b="42047"/>
          <a:stretch/>
        </p:blipFill>
        <p:spPr>
          <a:xfrm>
            <a:off x="6600056" y="1128204"/>
            <a:ext cx="2080896" cy="2552759"/>
          </a:xfrm>
          <a:prstGeom prst="rect">
            <a:avLst/>
          </a:prstGeom>
        </p:spPr>
      </p:pic>
      <p:pic>
        <p:nvPicPr>
          <p:cNvPr id="7" name="Imagen 6">
            <a:extLst>
              <a:ext uri="{FF2B5EF4-FFF2-40B4-BE49-F238E27FC236}">
                <a16:creationId xmlns:a16="http://schemas.microsoft.com/office/drawing/2014/main" id="{1555FA7D-6CC8-4B1A-A6DE-AE3D555AFAB0}"/>
              </a:ext>
            </a:extLst>
          </p:cNvPr>
          <p:cNvPicPr>
            <a:picLocks noChangeAspect="1"/>
          </p:cNvPicPr>
          <p:nvPr/>
        </p:nvPicPr>
        <p:blipFill rotWithShape="1">
          <a:blip r:embed="rId6"/>
          <a:srcRect b="42047"/>
          <a:stretch/>
        </p:blipFill>
        <p:spPr>
          <a:xfrm>
            <a:off x="9408368" y="1128203"/>
            <a:ext cx="2080896" cy="2552759"/>
          </a:xfrm>
          <a:prstGeom prst="rect">
            <a:avLst/>
          </a:prstGeom>
        </p:spPr>
      </p:pic>
      <p:pic>
        <p:nvPicPr>
          <p:cNvPr id="8" name="Imagen 7">
            <a:extLst>
              <a:ext uri="{FF2B5EF4-FFF2-40B4-BE49-F238E27FC236}">
                <a16:creationId xmlns:a16="http://schemas.microsoft.com/office/drawing/2014/main" id="{AAADF56F-9E77-485A-9FF7-98E7564E2AA2}"/>
              </a:ext>
            </a:extLst>
          </p:cNvPr>
          <p:cNvPicPr>
            <a:picLocks noChangeAspect="1"/>
          </p:cNvPicPr>
          <p:nvPr/>
        </p:nvPicPr>
        <p:blipFill rotWithShape="1">
          <a:blip r:embed="rId7"/>
          <a:srcRect b="41874"/>
          <a:stretch/>
        </p:blipFill>
        <p:spPr>
          <a:xfrm>
            <a:off x="5159896" y="3812488"/>
            <a:ext cx="2080896" cy="2560376"/>
          </a:xfrm>
          <a:prstGeom prst="rect">
            <a:avLst/>
          </a:prstGeom>
        </p:spPr>
      </p:pic>
      <p:pic>
        <p:nvPicPr>
          <p:cNvPr id="9" name="Imagen 8">
            <a:extLst>
              <a:ext uri="{FF2B5EF4-FFF2-40B4-BE49-F238E27FC236}">
                <a16:creationId xmlns:a16="http://schemas.microsoft.com/office/drawing/2014/main" id="{649F7B28-41AD-49E5-9C7F-37A9C363E405}"/>
              </a:ext>
            </a:extLst>
          </p:cNvPr>
          <p:cNvPicPr>
            <a:picLocks noChangeAspect="1"/>
          </p:cNvPicPr>
          <p:nvPr/>
        </p:nvPicPr>
        <p:blipFill rotWithShape="1">
          <a:blip r:embed="rId8"/>
          <a:srcRect b="41874"/>
          <a:stretch/>
        </p:blipFill>
        <p:spPr>
          <a:xfrm>
            <a:off x="8040216" y="3812488"/>
            <a:ext cx="2080896" cy="2560376"/>
          </a:xfrm>
          <a:prstGeom prst="rect">
            <a:avLst/>
          </a:prstGeom>
        </p:spPr>
      </p:pic>
    </p:spTree>
    <p:extLst>
      <p:ext uri="{BB962C8B-B14F-4D97-AF65-F5344CB8AC3E}">
        <p14:creationId xmlns:p14="http://schemas.microsoft.com/office/powerpoint/2010/main" val="3191436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2</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Gestor </a:t>
            </a:r>
            <a:r>
              <a:rPr lang="es-ES" sz="2800">
                <a:solidFill>
                  <a:schemeClr val="tx1"/>
                </a:solidFill>
                <a:latin typeface="Calibri" panose="020F0502020204030204" pitchFamily="34" charset="0"/>
                <a:cs typeface="Calibri" panose="020F0502020204030204" pitchFamily="34" charset="0"/>
              </a:rPr>
              <a:t>de tareas.</a:t>
            </a: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209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t>
            </a:r>
            <a:r>
              <a:rPr lang="es-ES" sz="3600" b="1" cap="none" dirty="0" err="1">
                <a:solidFill>
                  <a:schemeClr val="accent1"/>
                </a:solidFill>
                <a:latin typeface="Calibri" panose="020F0502020204030204" pitchFamily="34" charset="0"/>
                <a:cs typeface="Calibri" panose="020F0502020204030204" pitchFamily="34" charset="0"/>
              </a:rPr>
              <a:t>Preferences</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DataStore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err="1">
                <a:solidFill>
                  <a:schemeClr val="tx1"/>
                </a:solidFill>
                <a:latin typeface="Calibri" panose="020F0502020204030204" pitchFamily="34" charset="0"/>
                <a:cs typeface="Calibri" panose="020F0502020204030204" pitchFamily="34" charset="0"/>
              </a:rPr>
              <a:t>Preferences</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DataStore</a:t>
            </a:r>
            <a:r>
              <a:rPr lang="es-ES" sz="2800" dirty="0">
                <a:solidFill>
                  <a:schemeClr val="tx1"/>
                </a:solidFill>
                <a:latin typeface="Calibri" panose="020F0502020204030204" pitchFamily="34" charset="0"/>
                <a:cs typeface="Calibri" panose="020F0502020204030204" pitchFamily="34" charset="0"/>
              </a:rPr>
              <a:t> hace uso de </a:t>
            </a:r>
            <a:r>
              <a:rPr lang="es-ES" sz="2800" b="1" u="sng" dirty="0">
                <a:solidFill>
                  <a:schemeClr val="tx1"/>
                </a:solidFill>
                <a:latin typeface="Calibri" panose="020F0502020204030204" pitchFamily="34" charset="0"/>
                <a:cs typeface="Calibri" panose="020F0502020204030204" pitchFamily="34" charset="0"/>
              </a:rPr>
              <a:t>corrutinas</a:t>
            </a:r>
            <a:r>
              <a:rPr lang="es-ES" sz="2800" dirty="0">
                <a:solidFill>
                  <a:schemeClr val="tx1"/>
                </a:solidFill>
                <a:latin typeface="Calibri" panose="020F0502020204030204" pitchFamily="34" charset="0"/>
                <a:cs typeface="Calibri" panose="020F0502020204030204" pitchFamily="34" charset="0"/>
              </a:rPr>
              <a:t> y de </a:t>
            </a:r>
            <a:r>
              <a:rPr lang="es-ES" sz="2800" b="1" dirty="0" err="1">
                <a:solidFill>
                  <a:schemeClr val="tx1"/>
                </a:solidFill>
                <a:latin typeface="Calibri" panose="020F0502020204030204" pitchFamily="34" charset="0"/>
                <a:cs typeface="Calibri" panose="020F0502020204030204" pitchFamily="34" charset="0"/>
              </a:rPr>
              <a:t>Flows</a:t>
            </a:r>
            <a:r>
              <a:rPr lang="es-ES" sz="2800" dirty="0">
                <a:solidFill>
                  <a:schemeClr val="tx1"/>
                </a:solidFill>
                <a:latin typeface="Calibri" panose="020F0502020204030204" pitchFamily="34" charset="0"/>
                <a:cs typeface="Calibri" panose="020F0502020204030204" pitchFamily="34" charset="0"/>
              </a:rPr>
              <a:t> (flujos de datos) para guardar/recuperar los datos de manera asíncrona y coherente.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Como los datos se guardan en el almacenamiento interno del dispositivo lo más recomendable al lanzar la corrutina es usar el conjunto de hilos para la entrada y salida: Dispatchers.IO.</a:t>
            </a:r>
          </a:p>
        </p:txBody>
      </p:sp>
    </p:spTree>
    <p:extLst>
      <p:ext uri="{BB962C8B-B14F-4D97-AF65-F5344CB8AC3E}">
        <p14:creationId xmlns:p14="http://schemas.microsoft.com/office/powerpoint/2010/main" val="414916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t>
            </a:r>
            <a:r>
              <a:rPr lang="es-ES" sz="3600" b="1" cap="none" dirty="0" err="1">
                <a:solidFill>
                  <a:schemeClr val="accent1"/>
                </a:solidFill>
                <a:latin typeface="Calibri" panose="020F0502020204030204" pitchFamily="34" charset="0"/>
                <a:cs typeface="Calibri" panose="020F0502020204030204" pitchFamily="34" charset="0"/>
              </a:rPr>
              <a:t>Preferences</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DataStore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err="1">
                <a:solidFill>
                  <a:schemeClr val="tx1"/>
                </a:solidFill>
                <a:latin typeface="Calibri" panose="020F0502020204030204" pitchFamily="34" charset="0"/>
                <a:cs typeface="Calibri" panose="020F0502020204030204" pitchFamily="34" charset="0"/>
              </a:rPr>
              <a:t>Preferences</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DataStore</a:t>
            </a:r>
            <a:r>
              <a:rPr lang="es-ES" sz="2000" dirty="0">
                <a:solidFill>
                  <a:schemeClr val="tx1"/>
                </a:solidFill>
                <a:latin typeface="Calibri" panose="020F0502020204030204" pitchFamily="34" charset="0"/>
                <a:cs typeface="Calibri" panose="020F0502020204030204" pitchFamily="34" charset="0"/>
              </a:rPr>
              <a:t> hace uso de </a:t>
            </a:r>
            <a:r>
              <a:rPr lang="es-ES" sz="2000" b="1" u="sng" dirty="0">
                <a:solidFill>
                  <a:schemeClr val="tx1"/>
                </a:solidFill>
                <a:latin typeface="Calibri" panose="020F0502020204030204" pitchFamily="34" charset="0"/>
                <a:cs typeface="Calibri" panose="020F0502020204030204" pitchFamily="34" charset="0"/>
              </a:rPr>
              <a:t>corrutinas</a:t>
            </a:r>
            <a:r>
              <a:rPr lang="es-ES" sz="2000" dirty="0">
                <a:solidFill>
                  <a:schemeClr val="tx1"/>
                </a:solidFill>
                <a:latin typeface="Calibri" panose="020F0502020204030204" pitchFamily="34" charset="0"/>
                <a:cs typeface="Calibri" panose="020F0502020204030204" pitchFamily="34" charset="0"/>
              </a:rPr>
              <a:t> y de </a:t>
            </a:r>
            <a:r>
              <a:rPr lang="es-ES" sz="2000" b="1" dirty="0" err="1">
                <a:solidFill>
                  <a:schemeClr val="tx1"/>
                </a:solidFill>
                <a:latin typeface="Calibri" panose="020F0502020204030204" pitchFamily="34" charset="0"/>
                <a:cs typeface="Calibri" panose="020F0502020204030204" pitchFamily="34" charset="0"/>
              </a:rPr>
              <a:t>Flows</a:t>
            </a:r>
            <a:r>
              <a:rPr lang="es-ES" sz="2000" dirty="0">
                <a:solidFill>
                  <a:schemeClr val="tx1"/>
                </a:solidFill>
                <a:latin typeface="Calibri" panose="020F0502020204030204" pitchFamily="34" charset="0"/>
                <a:cs typeface="Calibri" panose="020F0502020204030204" pitchFamily="34" charset="0"/>
              </a:rPr>
              <a:t> (flujos de datos) para guardar/recuperar los datos de manera asíncrona y coherente.</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Como los datos se guardan en el almacenamiento interno del dispositivo lo más recomendable al lanzar la </a:t>
            </a:r>
            <a:r>
              <a:rPr lang="es-ES" sz="2000" b="1" dirty="0">
                <a:solidFill>
                  <a:schemeClr val="tx1"/>
                </a:solidFill>
                <a:latin typeface="Calibri" panose="020F0502020204030204" pitchFamily="34" charset="0"/>
                <a:cs typeface="Calibri" panose="020F0502020204030204" pitchFamily="34" charset="0"/>
              </a:rPr>
              <a:t>corrutina</a:t>
            </a:r>
            <a:r>
              <a:rPr lang="es-ES" sz="2000" dirty="0">
                <a:solidFill>
                  <a:schemeClr val="tx1"/>
                </a:solidFill>
                <a:latin typeface="Calibri" panose="020F0502020204030204" pitchFamily="34" charset="0"/>
                <a:cs typeface="Calibri" panose="020F0502020204030204" pitchFamily="34" charset="0"/>
              </a:rPr>
              <a:t> es usar el conjunto de hilos para la entrada y salida: </a:t>
            </a:r>
            <a:r>
              <a:rPr lang="es-ES" sz="2000" b="1" dirty="0">
                <a:solidFill>
                  <a:schemeClr val="tx1"/>
                </a:solidFill>
                <a:latin typeface="Calibri" panose="020F0502020204030204" pitchFamily="34" charset="0"/>
                <a:cs typeface="Calibri" panose="020F0502020204030204" pitchFamily="34" charset="0"/>
              </a:rPr>
              <a:t>Dispatchers.IO</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Flow permiten emitir varios valores de manera secuencial que se recogerán desde una corrutina, por ejemplo, se pueden usar para recibir actualizaciones en vivo desde una base de datos.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Un </a:t>
            </a:r>
            <a:r>
              <a:rPr lang="es-ES" sz="2000" b="1" dirty="0">
                <a:solidFill>
                  <a:schemeClr val="tx1"/>
                </a:solidFill>
                <a:latin typeface="Calibri" panose="020F0502020204030204" pitchFamily="34" charset="0"/>
                <a:cs typeface="Calibri" panose="020F0502020204030204" pitchFamily="34" charset="0"/>
              </a:rPr>
              <a:t>Flow es similar a un </a:t>
            </a:r>
            <a:r>
              <a:rPr lang="es-ES" sz="2000" b="1" dirty="0" err="1">
                <a:solidFill>
                  <a:schemeClr val="tx1"/>
                </a:solidFill>
                <a:latin typeface="Calibri" panose="020F0502020204030204" pitchFamily="34" charset="0"/>
                <a:cs typeface="Calibri" panose="020F0502020204030204" pitchFamily="34" charset="0"/>
              </a:rPr>
              <a:t>Iterator</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pero que usa </a:t>
            </a:r>
            <a:r>
              <a:rPr lang="es-ES" sz="2000" b="1" dirty="0">
                <a:solidFill>
                  <a:schemeClr val="tx1"/>
                </a:solidFill>
                <a:latin typeface="Calibri" panose="020F0502020204030204" pitchFamily="34" charset="0"/>
                <a:cs typeface="Calibri" panose="020F0502020204030204" pitchFamily="34" charset="0"/>
              </a:rPr>
              <a:t>funciones de suspensión </a:t>
            </a:r>
            <a:r>
              <a:rPr lang="es-ES" sz="2000" dirty="0">
                <a:solidFill>
                  <a:schemeClr val="tx1"/>
                </a:solidFill>
                <a:latin typeface="Calibri" panose="020F0502020204030204" pitchFamily="34" charset="0"/>
                <a:cs typeface="Calibri" panose="020F0502020204030204" pitchFamily="34" charset="0"/>
              </a:rPr>
              <a:t>para producir y consumir los valores.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a:t>
            </a:r>
            <a:r>
              <a:rPr lang="es-ES" sz="2000" dirty="0" err="1">
                <a:solidFill>
                  <a:schemeClr val="tx1"/>
                </a:solidFill>
                <a:latin typeface="Calibri" panose="020F0502020204030204" pitchFamily="34" charset="0"/>
                <a:cs typeface="Calibri" panose="020F0502020204030204" pitchFamily="34" charset="0"/>
              </a:rPr>
              <a:t>Preferences</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DataStore</a:t>
            </a:r>
            <a:r>
              <a:rPr lang="es-ES" sz="2000" dirty="0">
                <a:solidFill>
                  <a:schemeClr val="tx1"/>
                </a:solidFill>
                <a:latin typeface="Calibri" panose="020F0502020204030204" pitchFamily="34" charset="0"/>
                <a:cs typeface="Calibri" panose="020F0502020204030204" pitchFamily="34" charset="0"/>
              </a:rPr>
              <a:t> se usa un Flow para recuperar los datos.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err="1">
                <a:solidFill>
                  <a:schemeClr val="tx1"/>
                </a:solidFill>
                <a:latin typeface="Calibri" panose="020F0502020204030204" pitchFamily="34" charset="0"/>
                <a:cs typeface="Calibri" panose="020F0502020204030204" pitchFamily="34" charset="0"/>
              </a:rPr>
              <a:t>Preferences</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DataStore</a:t>
            </a:r>
            <a:r>
              <a:rPr lang="es-ES" sz="2000" dirty="0">
                <a:solidFill>
                  <a:schemeClr val="tx1"/>
                </a:solidFill>
                <a:latin typeface="Calibri" panose="020F0502020204030204" pitchFamily="34" charset="0"/>
                <a:cs typeface="Calibri" panose="020F0502020204030204" pitchFamily="34" charset="0"/>
              </a:rPr>
              <a:t> también </a:t>
            </a:r>
            <a:r>
              <a:rPr lang="es-ES" sz="2000" b="1" dirty="0">
                <a:solidFill>
                  <a:schemeClr val="tx1"/>
                </a:solidFill>
                <a:latin typeface="Calibri" panose="020F0502020204030204" pitchFamily="34" charset="0"/>
                <a:cs typeface="Calibri" panose="020F0502020204030204" pitchFamily="34" charset="0"/>
              </a:rPr>
              <a:t>necesita el contexto de la aplicación </a:t>
            </a:r>
            <a:r>
              <a:rPr lang="es-ES" sz="2000" dirty="0">
                <a:solidFill>
                  <a:schemeClr val="tx1"/>
                </a:solidFill>
                <a:latin typeface="Calibri" panose="020F0502020204030204" pitchFamily="34" charset="0"/>
                <a:cs typeface="Calibri" panose="020F0502020204030204" pitchFamily="34" charset="0"/>
              </a:rPr>
              <a:t>para el acceso al almacenamiento del dispositivo para la gestión de los archivos de preferencias.</a:t>
            </a:r>
          </a:p>
        </p:txBody>
      </p:sp>
    </p:spTree>
    <p:extLst>
      <p:ext uri="{BB962C8B-B14F-4D97-AF65-F5344CB8AC3E}">
        <p14:creationId xmlns:p14="http://schemas.microsoft.com/office/powerpoint/2010/main" val="4265863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t>
            </a:r>
            <a:r>
              <a:rPr lang="es-ES" sz="3600" b="1" cap="none" dirty="0" err="1">
                <a:solidFill>
                  <a:schemeClr val="accent1"/>
                </a:solidFill>
                <a:latin typeface="Calibri" panose="020F0502020204030204" pitchFamily="34" charset="0"/>
                <a:cs typeface="Calibri" panose="020F0502020204030204" pitchFamily="34" charset="0"/>
              </a:rPr>
              <a:t>Preferences</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DataStore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err="1">
                <a:solidFill>
                  <a:schemeClr val="tx1"/>
                </a:solidFill>
                <a:latin typeface="Calibri" panose="020F0502020204030204" pitchFamily="34" charset="0"/>
                <a:cs typeface="Calibri" panose="020F0502020204030204" pitchFamily="34" charset="0"/>
              </a:rPr>
              <a:t>Preferences</a:t>
            </a:r>
            <a:r>
              <a:rPr lang="es-ES" sz="2800" b="1"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DataStore</a:t>
            </a:r>
            <a:r>
              <a:rPr lang="es-ES" sz="2800" dirty="0">
                <a:solidFill>
                  <a:schemeClr val="tx1"/>
                </a:solidFill>
                <a:latin typeface="Calibri" panose="020F0502020204030204" pitchFamily="34" charset="0"/>
                <a:cs typeface="Calibri" panose="020F0502020204030204" pitchFamily="34" charset="0"/>
              </a:rPr>
              <a:t> permite almacenar pares </a:t>
            </a:r>
            <a:r>
              <a:rPr lang="es-ES" sz="2800" b="1" dirty="0">
                <a:solidFill>
                  <a:schemeClr val="tx1"/>
                </a:solidFill>
                <a:latin typeface="Calibri" panose="020F0502020204030204" pitchFamily="34" charset="0"/>
                <a:cs typeface="Calibri" panose="020F0502020204030204" pitchFamily="34" charset="0"/>
              </a:rPr>
              <a:t>clave-valor</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datos que se pueden almacenar serán de tipos básicos:</a:t>
            </a:r>
          </a:p>
          <a:p>
            <a:pPr lvl="1">
              <a:spcBef>
                <a:spcPts val="0"/>
              </a:spcBef>
              <a:spcAft>
                <a:spcPts val="0"/>
              </a:spcAft>
            </a:pPr>
            <a:r>
              <a:rPr lang="es-ES" sz="2800" dirty="0" err="1">
                <a:solidFill>
                  <a:schemeClr val="tx1"/>
                </a:solidFill>
                <a:latin typeface="Calibri" panose="020F0502020204030204" pitchFamily="34" charset="0"/>
                <a:cs typeface="Calibri" panose="020F0502020204030204" pitchFamily="34" charset="0"/>
              </a:rPr>
              <a:t>Int</a:t>
            </a: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err="1">
                <a:solidFill>
                  <a:schemeClr val="tx1"/>
                </a:solidFill>
                <a:latin typeface="Calibri" panose="020F0502020204030204" pitchFamily="34" charset="0"/>
                <a:cs typeface="Calibri" panose="020F0502020204030204" pitchFamily="34" charset="0"/>
              </a:rPr>
              <a:t>Double</a:t>
            </a: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err="1">
                <a:solidFill>
                  <a:schemeClr val="tx1"/>
                </a:solidFill>
                <a:latin typeface="Calibri" panose="020F0502020204030204" pitchFamily="34" charset="0"/>
                <a:cs typeface="Calibri" panose="020F0502020204030204" pitchFamily="34" charset="0"/>
              </a:rPr>
              <a:t>String</a:t>
            </a: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err="1">
                <a:solidFill>
                  <a:schemeClr val="tx1"/>
                </a:solidFill>
                <a:latin typeface="Calibri" panose="020F0502020204030204" pitchFamily="34" charset="0"/>
                <a:cs typeface="Calibri" panose="020F0502020204030204" pitchFamily="34" charset="0"/>
              </a:rPr>
              <a:t>Boolean</a:t>
            </a: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err="1">
                <a:solidFill>
                  <a:schemeClr val="tx1"/>
                </a:solidFill>
                <a:latin typeface="Calibri" panose="020F0502020204030204" pitchFamily="34" charset="0"/>
                <a:cs typeface="Calibri" panose="020F0502020204030204" pitchFamily="34" charset="0"/>
              </a:rPr>
              <a:t>Float</a:t>
            </a: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Long</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Además se ofrece la posibilidad de almacenar un conjunto de cadenas:</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Set&lt;</a:t>
            </a:r>
            <a:r>
              <a:rPr lang="es-ES" sz="2800" dirty="0" err="1">
                <a:solidFill>
                  <a:schemeClr val="tx1"/>
                </a:solidFill>
                <a:latin typeface="Calibri" panose="020F0502020204030204" pitchFamily="34" charset="0"/>
                <a:cs typeface="Calibri" panose="020F0502020204030204" pitchFamily="34" charset="0"/>
              </a:rPr>
              <a:t>String</a:t>
            </a:r>
            <a:r>
              <a:rPr lang="es-ES" sz="2800" dirty="0">
                <a:solidFill>
                  <a:schemeClr val="tx1"/>
                </a:solidFill>
                <a:latin typeface="Calibri" panose="020F0502020204030204" pitchFamily="34" charset="0"/>
                <a:cs typeface="Calibri" panose="020F0502020204030204" pitchFamily="34" charset="0"/>
              </a:rPr>
              <a:t>&gt;</a:t>
            </a:r>
          </a:p>
        </p:txBody>
      </p:sp>
    </p:spTree>
    <p:extLst>
      <p:ext uri="{BB962C8B-B14F-4D97-AF65-F5344CB8AC3E}">
        <p14:creationId xmlns:p14="http://schemas.microsoft.com/office/powerpoint/2010/main" val="36454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Caso práctico: View </a:t>
            </a:r>
            <a:r>
              <a:rPr lang="es-ES" sz="3600" b="1" cap="none" dirty="0" err="1">
                <a:solidFill>
                  <a:schemeClr val="accent1"/>
                </a:solidFill>
                <a:latin typeface="Calibri" panose="020F0502020204030204" pitchFamily="34" charset="0"/>
                <a:cs typeface="Calibri" panose="020F0502020204030204" pitchFamily="34" charset="0"/>
              </a:rPr>
              <a:t>Model</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LiveData</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poder hacer uso de </a:t>
            </a:r>
            <a:r>
              <a:rPr lang="es-ES" sz="2000" dirty="0" err="1">
                <a:solidFill>
                  <a:schemeClr val="tx1"/>
                </a:solidFill>
                <a:latin typeface="Calibri" panose="020F0502020204030204" pitchFamily="34" charset="0"/>
                <a:cs typeface="Calibri" panose="020F0502020204030204" pitchFamily="34" charset="0"/>
              </a:rPr>
              <a:t>Preferences</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DataStore</a:t>
            </a:r>
            <a:r>
              <a:rPr lang="es-ES" sz="2000" dirty="0">
                <a:solidFill>
                  <a:schemeClr val="tx1"/>
                </a:solidFill>
                <a:latin typeface="Calibri" panose="020F0502020204030204" pitchFamily="34" charset="0"/>
                <a:cs typeface="Calibri" panose="020F0502020204030204" pitchFamily="34" charset="0"/>
              </a:rPr>
              <a:t> es necesario añadir la siguiente dependencia:</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Archivo </a:t>
            </a:r>
            <a:r>
              <a:rPr lang="es-ES" sz="2000" b="1" dirty="0" err="1">
                <a:solidFill>
                  <a:schemeClr val="tx1"/>
                </a:solidFill>
                <a:latin typeface="Calibri" panose="020F0502020204030204" pitchFamily="34" charset="0"/>
                <a:cs typeface="Calibri" panose="020F0502020204030204" pitchFamily="34" charset="0"/>
              </a:rPr>
              <a:t>libs.versions.toml</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apartado [</a:t>
            </a:r>
            <a:r>
              <a:rPr lang="es-ES" sz="2000" dirty="0" err="1">
                <a:solidFill>
                  <a:schemeClr val="tx1"/>
                </a:solidFill>
                <a:latin typeface="Calibri" panose="020F0502020204030204" pitchFamily="34" charset="0"/>
                <a:cs typeface="Calibri" panose="020F0502020204030204" pitchFamily="34" charset="0"/>
              </a:rPr>
              <a:t>version</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apartado [</a:t>
            </a:r>
            <a:r>
              <a:rPr lang="es-ES" sz="2000" dirty="0" err="1">
                <a:solidFill>
                  <a:schemeClr val="tx1"/>
                </a:solidFill>
                <a:latin typeface="Calibri" panose="020F0502020204030204" pitchFamily="34" charset="0"/>
                <a:cs typeface="Calibri" panose="020F0502020204030204" pitchFamily="34" charset="0"/>
              </a:rPr>
              <a:t>libraries</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Archivo </a:t>
            </a:r>
            <a:r>
              <a:rPr lang="es-ES" sz="2000" b="1" dirty="0" err="1">
                <a:solidFill>
                  <a:schemeClr val="tx1"/>
                </a:solidFill>
                <a:latin typeface="Calibri" panose="020F0502020204030204" pitchFamily="34" charset="0"/>
                <a:cs typeface="Calibri" panose="020F0502020204030204" pitchFamily="34" charset="0"/>
              </a:rPr>
              <a:t>build.graddle.kts</a:t>
            </a:r>
            <a:r>
              <a:rPr lang="es-ES" sz="2000" b="1" dirty="0">
                <a:solidFill>
                  <a:schemeClr val="tx1"/>
                </a:solidFill>
                <a:latin typeface="Calibri" panose="020F0502020204030204" pitchFamily="34" charset="0"/>
                <a:cs typeface="Calibri" panose="020F0502020204030204" pitchFamily="34" charset="0"/>
              </a:rPr>
              <a:t> (Module: app)</a:t>
            </a:r>
            <a:r>
              <a:rPr lang="es-ES" sz="2000" dirty="0">
                <a:solidFill>
                  <a:schemeClr val="tx1"/>
                </a:solidFill>
                <a:latin typeface="Calibri" panose="020F0502020204030204" pitchFamily="34" charset="0"/>
                <a:cs typeface="Calibri" panose="020F0502020204030204" pitchFamily="34" charset="0"/>
              </a:rPr>
              <a:t> </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Dentro de </a:t>
            </a:r>
            <a:r>
              <a:rPr lang="es-ES" sz="2000" dirty="0" err="1">
                <a:solidFill>
                  <a:schemeClr val="tx1"/>
                </a:solidFill>
                <a:latin typeface="Calibri" panose="020F0502020204030204" pitchFamily="34" charset="0"/>
                <a:cs typeface="Calibri" panose="020F0502020204030204" pitchFamily="34" charset="0"/>
              </a:rPr>
              <a:t>plugins</a:t>
            </a: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son necesarias otras dependencias (</a:t>
            </a:r>
            <a:r>
              <a:rPr lang="es-ES" sz="2000" dirty="0" err="1">
                <a:solidFill>
                  <a:schemeClr val="tx1"/>
                </a:solidFill>
                <a:latin typeface="Calibri" panose="020F0502020204030204" pitchFamily="34" charset="0"/>
                <a:cs typeface="Calibri" panose="020F0502020204030204" pitchFamily="34" charset="0"/>
              </a:rPr>
              <a:t>Navigation</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LiveData</a:t>
            </a:r>
            <a:r>
              <a:rPr lang="es-ES" sz="2000" dirty="0">
                <a:solidFill>
                  <a:schemeClr val="tx1"/>
                </a:solidFill>
                <a:latin typeface="Calibri" panose="020F0502020204030204" pitchFamily="34" charset="0"/>
                <a:cs typeface="Calibri" panose="020F0502020204030204" pitchFamily="34" charset="0"/>
              </a:rPr>
              <a:t>…) también se deben añadir.</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Recuerda pulsar </a:t>
            </a:r>
            <a:r>
              <a:rPr lang="es-ES" sz="2000" b="1" dirty="0" err="1">
                <a:solidFill>
                  <a:schemeClr val="tx1"/>
                </a:solidFill>
                <a:latin typeface="Calibri" panose="020F0502020204030204" pitchFamily="34" charset="0"/>
                <a:cs typeface="Calibri" panose="020F0502020204030204" pitchFamily="34" charset="0"/>
              </a:rPr>
              <a:t>Sync</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Now</a:t>
            </a:r>
            <a:r>
              <a:rPr lang="es-ES" sz="2000" dirty="0">
                <a:solidFill>
                  <a:schemeClr val="tx1"/>
                </a:solidFill>
                <a:latin typeface="Calibri" panose="020F0502020204030204" pitchFamily="34" charset="0"/>
                <a:cs typeface="Calibri" panose="020F0502020204030204" pitchFamily="34" charset="0"/>
              </a:rPr>
              <a:t> tras estos cambios.</a:t>
            </a:r>
          </a:p>
        </p:txBody>
      </p:sp>
      <p:pic>
        <p:nvPicPr>
          <p:cNvPr id="2" name="Imagen 1">
            <a:extLst>
              <a:ext uri="{FF2B5EF4-FFF2-40B4-BE49-F238E27FC236}">
                <a16:creationId xmlns:a16="http://schemas.microsoft.com/office/drawing/2014/main" id="{2ECC19F3-0E20-4EEB-80B0-2289CD503C3F}"/>
              </a:ext>
            </a:extLst>
          </p:cNvPr>
          <p:cNvPicPr>
            <a:picLocks noChangeAspect="1"/>
          </p:cNvPicPr>
          <p:nvPr/>
        </p:nvPicPr>
        <p:blipFill>
          <a:blip r:embed="rId3"/>
          <a:stretch>
            <a:fillRect/>
          </a:stretch>
        </p:blipFill>
        <p:spPr>
          <a:xfrm>
            <a:off x="3281671" y="2206531"/>
            <a:ext cx="2921060" cy="428713"/>
          </a:xfrm>
          <a:prstGeom prst="rect">
            <a:avLst/>
          </a:prstGeom>
          <a:noFill/>
          <a:ln w="57150">
            <a:solidFill>
              <a:schemeClr val="accent2"/>
            </a:solidFill>
          </a:ln>
        </p:spPr>
      </p:pic>
      <p:pic>
        <p:nvPicPr>
          <p:cNvPr id="8" name="Imagen 7">
            <a:extLst>
              <a:ext uri="{FF2B5EF4-FFF2-40B4-BE49-F238E27FC236}">
                <a16:creationId xmlns:a16="http://schemas.microsoft.com/office/drawing/2014/main" id="{0AEEC970-1673-48B4-8123-199292D46859}"/>
              </a:ext>
            </a:extLst>
          </p:cNvPr>
          <p:cNvPicPr>
            <a:picLocks noChangeAspect="1"/>
          </p:cNvPicPr>
          <p:nvPr/>
        </p:nvPicPr>
        <p:blipFill>
          <a:blip r:embed="rId4"/>
          <a:stretch>
            <a:fillRect/>
          </a:stretch>
        </p:blipFill>
        <p:spPr>
          <a:xfrm>
            <a:off x="773883" y="3486051"/>
            <a:ext cx="10899474" cy="421446"/>
          </a:xfrm>
          <a:prstGeom prst="rect">
            <a:avLst/>
          </a:prstGeom>
          <a:noFill/>
          <a:ln w="57150">
            <a:solidFill>
              <a:schemeClr val="accent2"/>
            </a:solidFill>
          </a:ln>
        </p:spPr>
      </p:pic>
      <p:pic>
        <p:nvPicPr>
          <p:cNvPr id="9" name="Imagen 8">
            <a:extLst>
              <a:ext uri="{FF2B5EF4-FFF2-40B4-BE49-F238E27FC236}">
                <a16:creationId xmlns:a16="http://schemas.microsoft.com/office/drawing/2014/main" id="{D01DFE2F-F4B3-4030-A52F-588DC9935F29}"/>
              </a:ext>
            </a:extLst>
          </p:cNvPr>
          <p:cNvPicPr>
            <a:picLocks noChangeAspect="1"/>
          </p:cNvPicPr>
          <p:nvPr/>
        </p:nvPicPr>
        <p:blipFill rotWithShape="1">
          <a:blip r:embed="rId5"/>
          <a:srcRect t="7841" b="9107"/>
          <a:stretch/>
        </p:blipFill>
        <p:spPr>
          <a:xfrm>
            <a:off x="3281671" y="4725144"/>
            <a:ext cx="3600092" cy="421446"/>
          </a:xfrm>
          <a:prstGeom prst="rect">
            <a:avLst/>
          </a:prstGeom>
          <a:noFill/>
          <a:ln w="57150">
            <a:solidFill>
              <a:schemeClr val="accent2"/>
            </a:solidFill>
          </a:ln>
        </p:spPr>
      </p:pic>
    </p:spTree>
    <p:extLst>
      <p:ext uri="{BB962C8B-B14F-4D97-AF65-F5344CB8AC3E}">
        <p14:creationId xmlns:p14="http://schemas.microsoft.com/office/powerpoint/2010/main" val="140620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t>
            </a:r>
            <a:r>
              <a:rPr lang="es-ES" sz="3600" b="1" cap="none" dirty="0" err="1">
                <a:solidFill>
                  <a:schemeClr val="accent1"/>
                </a:solidFill>
                <a:latin typeface="Calibri" panose="020F0502020204030204" pitchFamily="34" charset="0"/>
                <a:cs typeface="Calibri" panose="020F0502020204030204" pitchFamily="34" charset="0"/>
              </a:rPr>
              <a:t>Preferences</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DataStore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Clase </a:t>
            </a:r>
            <a:r>
              <a:rPr lang="es-ES" sz="2800" b="1" dirty="0" err="1">
                <a:solidFill>
                  <a:schemeClr val="tx1"/>
                </a:solidFill>
                <a:latin typeface="Calibri" panose="020F0502020204030204" pitchFamily="34" charset="0"/>
                <a:cs typeface="Calibri" panose="020F0502020204030204" pitchFamily="34" charset="0"/>
              </a:rPr>
              <a:t>AppPreferences</a:t>
            </a:r>
            <a:r>
              <a:rPr lang="es-ES" sz="2800" b="1" dirty="0">
                <a:solidFill>
                  <a:schemeClr val="tx1"/>
                </a:solidFill>
                <a:latin typeface="Calibri" panose="020F0502020204030204" pitchFamily="34" charset="0"/>
                <a:cs typeface="Calibri" panose="020F0502020204030204" pitchFamily="34" charset="0"/>
              </a:rPr>
              <a:t> para guardar y recuperar preferencias</a:t>
            </a:r>
            <a:endParaRPr lang="es-ES" sz="28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B0F01011-2D48-491B-8519-0D1BAF389450}"/>
              </a:ext>
            </a:extLst>
          </p:cNvPr>
          <p:cNvPicPr>
            <a:picLocks noChangeAspect="1"/>
          </p:cNvPicPr>
          <p:nvPr/>
        </p:nvPicPr>
        <p:blipFill>
          <a:blip r:embed="rId2"/>
          <a:stretch>
            <a:fillRect/>
          </a:stretch>
        </p:blipFill>
        <p:spPr>
          <a:xfrm>
            <a:off x="2693858" y="1831590"/>
            <a:ext cx="6804284" cy="4546617"/>
          </a:xfrm>
          <a:prstGeom prst="rect">
            <a:avLst/>
          </a:prstGeom>
          <a:noFill/>
          <a:ln w="57150">
            <a:solidFill>
              <a:schemeClr val="accent2"/>
            </a:solidFill>
          </a:ln>
        </p:spPr>
      </p:pic>
    </p:spTree>
    <p:extLst>
      <p:ext uri="{BB962C8B-B14F-4D97-AF65-F5344CB8AC3E}">
        <p14:creationId xmlns:p14="http://schemas.microsoft.com/office/powerpoint/2010/main" val="3682956021"/>
      </p:ext>
    </p:extLst>
  </p:cSld>
  <p:clrMapOvr>
    <a:masterClrMapping/>
  </p:clrMapOvr>
</p:sld>
</file>

<file path=ppt/theme/theme1.xml><?xml version="1.0" encoding="utf-8"?>
<a:theme xmlns:a="http://schemas.openxmlformats.org/drawingml/2006/main" name="Dividen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TM03457464[[fn=Dividendo]]</Template>
  <TotalTime>1080368</TotalTime>
  <Words>2700</Words>
  <Application>Microsoft Office PowerPoint</Application>
  <PresentationFormat>Panorámica</PresentationFormat>
  <Paragraphs>337</Paragraphs>
  <Slides>43</Slides>
  <Notes>14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43</vt:i4>
      </vt:variant>
    </vt:vector>
  </HeadingPairs>
  <TitlesOfParts>
    <vt:vector size="47" baseType="lpstr">
      <vt:lpstr>Calibri</vt:lpstr>
      <vt:lpstr>Gill Sans MT</vt:lpstr>
      <vt:lpstr>Wingdings 2</vt:lpstr>
      <vt:lpstr>Dividendo</vt:lpstr>
      <vt:lpstr>UD 9.2 Persistencia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UD9.2 Persistencia - PMM</dc:title>
  <dc:creator>Alex Torres</dc:creator>
  <cp:lastModifiedBy>Alex</cp:lastModifiedBy>
  <cp:revision>888</cp:revision>
  <dcterms:created xsi:type="dcterms:W3CDTF">2019-09-01T11:20:16Z</dcterms:created>
  <dcterms:modified xsi:type="dcterms:W3CDTF">2025-02-02T14:28:40Z</dcterms:modified>
</cp:coreProperties>
</file>